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357" r:id="rId49"/>
    <p:sldId id="358"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presProps" Target="pres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viewProps" Target="view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9"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0"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1"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2"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34"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5"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6"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7"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8"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39"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4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4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5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6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6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7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8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8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7"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9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0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1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1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2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2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9"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0"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2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2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3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3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3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4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5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2"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4"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6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7"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2"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3"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5"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6"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77"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79"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0"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1"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3"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4"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6"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8"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89"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91"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2"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3"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4"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5"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6"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5"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7"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09"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0"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4"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5"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6"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1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1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0"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3"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4"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4"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5"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6"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6"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27"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9"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0"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1"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2"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34"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5"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6"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7"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8"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9"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48"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0"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2"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311760" y="444960"/>
            <a:ext cx="8520120" cy="28900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5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5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1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1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0"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1"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3"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5"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6"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67"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69"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0"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7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3"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5"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77"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8"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79"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80"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81"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82"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37842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 name="Picture 8" descr="http://www.srmuniv.ac.in/sites/default/files/srm-univ-logo_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8622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16" y="188840"/>
            <a:ext cx="986589" cy="986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77534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16" y="188840"/>
            <a:ext cx="986589" cy="9865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33077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11"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16" y="188840"/>
            <a:ext cx="986589" cy="9865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365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623160"/>
          </a:xfrm>
          <a:prstGeom prst="rect">
            <a:avLst/>
          </a:prstGeom>
          <a:noFill/>
          <a:ln w="0">
            <a:noFill/>
          </a:ln>
        </p:spPr>
        <p:txBody>
          <a:bodyPr lIns="0" tIns="0" rIns="0" bIns="0" anchor="ctr">
            <a:noAutofit/>
          </a:bodyPr>
          <a:lstStyle/>
          <a:p>
            <a:endParaRPr lang="en-IN" sz="1400" b="0" strike="noStrike" spc="-1">
              <a:solidFill>
                <a:srgbClr val="000000"/>
              </a:solidFill>
              <a:latin typeface="Arial"/>
            </a:endParaRPr>
          </a:p>
        </p:txBody>
      </p:sp>
      <p:sp>
        <p:nvSpPr>
          <p:cNvPr id="2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3"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
        <p:nvSpPr>
          <p:cNvPr id="24"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6" name="Rectangle 5"/>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16" y="188840"/>
            <a:ext cx="986589" cy="986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8514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5" name="Rectangle 4"/>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0403" y="188841"/>
            <a:ext cx="978223" cy="978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108284" y="108284"/>
            <a:ext cx="1564106" cy="81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76110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7816" y="188840"/>
            <a:ext cx="986589" cy="9865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306805" y="173142"/>
            <a:ext cx="1775601" cy="92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766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
        <p:nvSpPr>
          <p:cNvPr id="8" name="Rectangle 7"/>
          <p:cNvSpPr/>
          <p:nvPr userDrawn="1"/>
        </p:nvSpPr>
        <p:spPr>
          <a:xfrm>
            <a:off x="96253" y="96253"/>
            <a:ext cx="8963526" cy="4884821"/>
          </a:xfrm>
          <a:prstGeom prst="rect">
            <a:avLst/>
          </a:prstGeom>
          <a:noFill/>
          <a:ln w="38100" cmpd="dbl">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 name="Picture 6" descr="Related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0403" y="188841"/>
            <a:ext cx="978223" cy="978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srmuniv.ac.in/sites/default/files/srm-univ-logo_0.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7770" b="12820"/>
          <a:stretch/>
        </p:blipFill>
        <p:spPr bwMode="auto">
          <a:xfrm>
            <a:off x="108284" y="108284"/>
            <a:ext cx="1564106" cy="81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03536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31382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12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Google Shape;10;p2"/>
          <p:cNvSpPr/>
          <p:nvPr/>
        </p:nvSpPr>
        <p:spPr>
          <a:xfrm>
            <a:off x="80640" y="2651040"/>
            <a:ext cx="8982360" cy="241128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5" name="PlaceHolder 1"/>
          <p:cNvSpPr>
            <a:spLocks noGrp="1"/>
          </p:cNvSpPr>
          <p:nvPr>
            <p:ph type="title"/>
          </p:nvPr>
        </p:nvSpPr>
        <p:spPr>
          <a:xfrm>
            <a:off x="486000" y="264600"/>
            <a:ext cx="8183520" cy="1473120"/>
          </a:xfrm>
          <a:prstGeom prst="rect">
            <a:avLst/>
          </a:prstGeom>
          <a:noFill/>
          <a:ln w="0">
            <a:noFill/>
          </a:ln>
        </p:spPr>
        <p:txBody>
          <a:bodyPr tIns="91440" bIns="91440" anchor="b">
            <a:normAutofit/>
          </a:bodyPr>
          <a:lstStyle/>
          <a:p>
            <a:r>
              <a:rPr lang="en-IN" sz="4200" b="0" strike="noStrike" spc="-1">
                <a:solidFill>
                  <a:srgbClr val="000000"/>
                </a:solidFill>
                <a:latin typeface="Arial"/>
              </a:rPr>
              <a:t>Click to edit the title text format</a:t>
            </a:r>
          </a:p>
        </p:txBody>
      </p:sp>
      <p:sp>
        <p:nvSpPr>
          <p:cNvPr id="2" name="PlaceHolder 2"/>
          <p:cNvSpPr>
            <a:spLocks noGrp="1"/>
          </p:cNvSpPr>
          <p:nvPr>
            <p:ph type="sldNum"/>
          </p:nvPr>
        </p:nvSpPr>
        <p:spPr>
          <a:xfrm>
            <a:off x="8498160" y="4688640"/>
            <a:ext cx="548280" cy="393120"/>
          </a:xfrm>
          <a:prstGeom prst="rect">
            <a:avLst/>
          </a:prstGeom>
          <a:noFill/>
          <a:ln w="0">
            <a:noFill/>
          </a:ln>
        </p:spPr>
        <p:txBody>
          <a:bodyPr tIns="91440" bIns="91440" anchor="ctr">
            <a:normAutofit/>
          </a:bodyPr>
          <a:lstStyle/>
          <a:p>
            <a:pPr algn="r">
              <a:lnSpc>
                <a:spcPct val="100000"/>
              </a:lnSpc>
              <a:buNone/>
              <a:tabLst>
                <a:tab pos="0" algn="l"/>
              </a:tabLst>
            </a:pPr>
            <a:fld id="{ED944A03-B566-49E9-BDE4-93A5AF570D1D}" type="slidenum">
              <a:rPr lang="en" sz="1000" b="0" strike="noStrike" spc="-1">
                <a:solidFill>
                  <a:srgbClr val="FFFFFF"/>
                </a:solidFill>
                <a:latin typeface="Source Sans Pro"/>
                <a:ea typeface="Source Sans Pro"/>
              </a:rPr>
              <a:t>‹#›</a:t>
            </a:fld>
            <a:endParaRPr lang="en-IN" sz="1000" b="0" strike="noStrike" spc="-1">
              <a:latin typeface="Times New Roman"/>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6000"/>
          </a:bodyPr>
          <a:lstStyle/>
          <a:p>
            <a:r>
              <a:rPr lang="en-IN" sz="3000" b="0" strike="noStrike" spc="-1">
                <a:solidFill>
                  <a:srgbClr val="000000"/>
                </a:solidFill>
                <a:latin typeface="Arial"/>
              </a:rPr>
              <a:t>Click to edit the title text format</a:t>
            </a:r>
          </a:p>
        </p:txBody>
      </p:sp>
      <p:sp>
        <p:nvSpPr>
          <p:cNvPr id="41"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42" name="PlaceHolder 3"/>
          <p:cNvSpPr>
            <a:spLocks noGrp="1"/>
          </p:cNvSpPr>
          <p:nvPr>
            <p:ph type="sldNum"/>
          </p:nvPr>
        </p:nvSpPr>
        <p:spPr>
          <a:xfrm>
            <a:off x="8498160" y="4688640"/>
            <a:ext cx="548280" cy="393120"/>
          </a:xfrm>
          <a:prstGeom prst="rect">
            <a:avLst/>
          </a:prstGeom>
          <a:noFill/>
          <a:ln w="0">
            <a:noFill/>
          </a:ln>
        </p:spPr>
        <p:txBody>
          <a:bodyPr tIns="91440" bIns="91440" anchor="ctr">
            <a:normAutofit/>
          </a:bodyPr>
          <a:lstStyle/>
          <a:p>
            <a:pPr algn="r">
              <a:lnSpc>
                <a:spcPct val="100000"/>
              </a:lnSpc>
              <a:buNone/>
              <a:tabLst>
                <a:tab pos="0" algn="l"/>
              </a:tabLst>
            </a:pPr>
            <a:fld id="{53BADA3D-4820-49E2-862A-B18D3E8EFD1F}" type="slidenum">
              <a:rPr lang="en" sz="1000" b="0" strike="noStrike" spc="-1">
                <a:solidFill>
                  <a:srgbClr val="7F7F7F"/>
                </a:solidFill>
                <a:latin typeface="Source Sans Pro"/>
                <a:ea typeface="Source Sans Pro"/>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sldNum"/>
          </p:nvPr>
        </p:nvSpPr>
        <p:spPr>
          <a:xfrm>
            <a:off x="8498160" y="4688640"/>
            <a:ext cx="548280" cy="393120"/>
          </a:xfrm>
          <a:prstGeom prst="rect">
            <a:avLst/>
          </a:prstGeom>
          <a:noFill/>
          <a:ln w="0">
            <a:noFill/>
          </a:ln>
        </p:spPr>
        <p:txBody>
          <a:bodyPr tIns="91440" bIns="91440" anchor="ctr">
            <a:normAutofit/>
          </a:bodyPr>
          <a:lstStyle/>
          <a:p>
            <a:pPr algn="r">
              <a:lnSpc>
                <a:spcPct val="100000"/>
              </a:lnSpc>
              <a:buNone/>
              <a:tabLst>
                <a:tab pos="0" algn="l"/>
              </a:tabLst>
            </a:pPr>
            <a:fld id="{9C335DCD-4D6B-46BA-9E8E-42C3858C5CB7}" type="slidenum">
              <a:rPr lang="en" sz="1000" b="0" strike="noStrike" spc="-1">
                <a:solidFill>
                  <a:srgbClr val="7F7F7F"/>
                </a:solidFill>
                <a:latin typeface="Source Sans Pro"/>
                <a:ea typeface="Source Sans Pro"/>
              </a:rPr>
              <a:t>‹#›</a:t>
            </a:fld>
            <a:endParaRPr lang="en-IN" sz="1000" b="0" strike="noStrike" spc="-1">
              <a:latin typeface="Times New Roman"/>
            </a:endParaRPr>
          </a:p>
        </p:txBody>
      </p:sp>
      <p:sp>
        <p:nvSpPr>
          <p:cNvPr id="80"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IN" sz="1400" b="0" strike="noStrike" spc="-1">
                <a:solidFill>
                  <a:srgbClr val="000000"/>
                </a:solidFill>
                <a:latin typeface="Arial"/>
              </a:rPr>
              <a:t>Click to edit the title text format</a:t>
            </a:r>
          </a:p>
        </p:txBody>
      </p:sp>
      <p:sp>
        <p:nvSpPr>
          <p:cNvPr id="8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 name="Google Shape;15;p3"/>
          <p:cNvSpPr/>
          <p:nvPr/>
        </p:nvSpPr>
        <p:spPr>
          <a:xfrm>
            <a:off x="80640" y="2651040"/>
            <a:ext cx="8982360" cy="2411280"/>
          </a:xfrm>
          <a:prstGeom prst="rect">
            <a:avLst/>
          </a:prstGeom>
          <a:solidFill>
            <a:schemeClr val="accent2"/>
          </a:solidFill>
          <a:ln w="0">
            <a:noFill/>
          </a:ln>
        </p:spPr>
        <p:style>
          <a:lnRef idx="0">
            <a:scrgbClr r="0" g="0" b="0"/>
          </a:lnRef>
          <a:fillRef idx="0">
            <a:scrgbClr r="0" g="0" b="0"/>
          </a:fillRef>
          <a:effectRef idx="0">
            <a:scrgbClr r="0" g="0" b="0"/>
          </a:effectRef>
          <a:fontRef idx="minor"/>
        </p:style>
      </p:sp>
      <p:sp>
        <p:nvSpPr>
          <p:cNvPr id="119" name="PlaceHolder 1"/>
          <p:cNvSpPr>
            <a:spLocks noGrp="1"/>
          </p:cNvSpPr>
          <p:nvPr>
            <p:ph type="title"/>
          </p:nvPr>
        </p:nvSpPr>
        <p:spPr>
          <a:xfrm>
            <a:off x="486000" y="1714680"/>
            <a:ext cx="8183520" cy="785520"/>
          </a:xfrm>
          <a:prstGeom prst="rect">
            <a:avLst/>
          </a:prstGeom>
          <a:noFill/>
          <a:ln w="0">
            <a:noFill/>
          </a:ln>
        </p:spPr>
        <p:txBody>
          <a:bodyPr tIns="91440" bIns="91440" anchor="b">
            <a:normAutofit/>
          </a:bodyPr>
          <a:lstStyle/>
          <a:p>
            <a:r>
              <a:rPr lang="en-IN" sz="3600" b="0" strike="noStrike" spc="-1">
                <a:solidFill>
                  <a:srgbClr val="000000"/>
                </a:solidFill>
                <a:latin typeface="Arial"/>
              </a:rPr>
              <a:t>Click to edit the title text format</a:t>
            </a:r>
          </a:p>
        </p:txBody>
      </p:sp>
      <p:sp>
        <p:nvSpPr>
          <p:cNvPr id="120" name="PlaceHolder 2"/>
          <p:cNvSpPr>
            <a:spLocks noGrp="1"/>
          </p:cNvSpPr>
          <p:nvPr>
            <p:ph type="sldNum"/>
          </p:nvPr>
        </p:nvSpPr>
        <p:spPr>
          <a:xfrm>
            <a:off x="8498160" y="4688640"/>
            <a:ext cx="548280" cy="393120"/>
          </a:xfrm>
          <a:prstGeom prst="rect">
            <a:avLst/>
          </a:prstGeom>
          <a:noFill/>
          <a:ln w="0">
            <a:noFill/>
          </a:ln>
        </p:spPr>
        <p:txBody>
          <a:bodyPr tIns="91440" bIns="91440" anchor="ctr">
            <a:normAutofit/>
          </a:bodyPr>
          <a:lstStyle/>
          <a:p>
            <a:pPr algn="r">
              <a:lnSpc>
                <a:spcPct val="100000"/>
              </a:lnSpc>
              <a:buNone/>
              <a:tabLst>
                <a:tab pos="0" algn="l"/>
              </a:tabLst>
            </a:pPr>
            <a:fld id="{CC729869-ED7F-4885-8F2A-0E3B03E49DBD}" type="slidenum">
              <a:rPr lang="en" sz="1000" b="0" strike="noStrike" spc="-1">
                <a:solidFill>
                  <a:srgbClr val="FFFFFF"/>
                </a:solidFill>
                <a:latin typeface="Source Sans Pro"/>
                <a:ea typeface="Source Sans Pro"/>
              </a:rPr>
              <a:t>‹#›</a:t>
            </a:fld>
            <a:endParaRPr lang="en-IN" sz="1000" b="0" strike="noStrike" spc="-1">
              <a:latin typeface="Times New Roman"/>
            </a:endParaRPr>
          </a:p>
        </p:txBody>
      </p:sp>
      <p:sp>
        <p:nvSpPr>
          <p:cNvPr id="121"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6000"/>
          </a:bodyPr>
          <a:lstStyle/>
          <a:p>
            <a:r>
              <a:rPr lang="en-IN" sz="3000" b="0" strike="noStrike" spc="-1">
                <a:solidFill>
                  <a:srgbClr val="000000"/>
                </a:solidFill>
                <a:latin typeface="Arial"/>
              </a:rPr>
              <a:t>Click to edit the title text format</a:t>
            </a:r>
          </a:p>
        </p:txBody>
      </p:sp>
      <p:sp>
        <p:nvSpPr>
          <p:cNvPr id="159" name="PlaceHolder 2"/>
          <p:cNvSpPr>
            <a:spLocks noGrp="1"/>
          </p:cNvSpPr>
          <p:nvPr>
            <p:ph type="sldNum"/>
          </p:nvPr>
        </p:nvSpPr>
        <p:spPr>
          <a:xfrm>
            <a:off x="8498160" y="4688640"/>
            <a:ext cx="548280" cy="393120"/>
          </a:xfrm>
          <a:prstGeom prst="rect">
            <a:avLst/>
          </a:prstGeom>
          <a:noFill/>
          <a:ln w="0">
            <a:noFill/>
          </a:ln>
        </p:spPr>
        <p:txBody>
          <a:bodyPr tIns="91440" bIns="91440" anchor="ctr">
            <a:normAutofit/>
          </a:bodyPr>
          <a:lstStyle/>
          <a:p>
            <a:pPr algn="r">
              <a:lnSpc>
                <a:spcPct val="100000"/>
              </a:lnSpc>
              <a:buNone/>
              <a:tabLst>
                <a:tab pos="0" algn="l"/>
              </a:tabLst>
            </a:pPr>
            <a:fld id="{E4F330CC-A24B-44B9-B385-E801924964A3}" type="slidenum">
              <a:rPr lang="en" sz="1000" b="0" strike="noStrike" spc="-1">
                <a:solidFill>
                  <a:srgbClr val="7F7F7F"/>
                </a:solidFill>
                <a:latin typeface="Source Sans Pro"/>
                <a:ea typeface="Source Sans Pro"/>
              </a:rPr>
              <a:t>‹#›</a:t>
            </a:fld>
            <a:endParaRPr lang="en-IN" sz="1000" b="0" strike="noStrike" spc="-1">
              <a:latin typeface="Times New Roman"/>
            </a:endParaRPr>
          </a:p>
        </p:txBody>
      </p:sp>
      <p:sp>
        <p:nvSpPr>
          <p:cNvPr id="16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628200" y="273600"/>
            <a:ext cx="7886520" cy="9939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98" name="PlaceHolder 2"/>
          <p:cNvSpPr>
            <a:spLocks noGrp="1"/>
          </p:cNvSpPr>
          <p:nvPr>
            <p:ph type="body"/>
          </p:nvPr>
        </p:nvSpPr>
        <p:spPr>
          <a:xfrm>
            <a:off x="628200" y="1369080"/>
            <a:ext cx="7886520" cy="326340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99" name="PlaceHolder 3"/>
          <p:cNvSpPr>
            <a:spLocks noGrp="1"/>
          </p:cNvSpPr>
          <p:nvPr>
            <p:ph type="dt"/>
          </p:nvPr>
        </p:nvSpPr>
        <p:spPr>
          <a:xfrm>
            <a:off x="628200" y="4767480"/>
            <a:ext cx="2057040" cy="273600"/>
          </a:xfrm>
          <a:prstGeom prst="rect">
            <a:avLst/>
          </a:prstGeom>
          <a:noFill/>
          <a:ln w="0">
            <a:noFill/>
          </a:ln>
        </p:spPr>
        <p:txBody>
          <a:bodyPr anchor="ctr">
            <a:noAutofit/>
          </a:bodyPr>
          <a:lstStyle/>
          <a:p>
            <a:pPr>
              <a:lnSpc>
                <a:spcPct val="100000"/>
              </a:lnSpc>
              <a:buNone/>
            </a:pPr>
            <a:fld id="{F337CE5B-DE08-42FB-A229-85C5535C322A}" type="datetime">
              <a:rPr lang="en-US" sz="1200" b="0" strike="noStrike" spc="-1">
                <a:solidFill>
                  <a:srgbClr val="8B8B8B"/>
                </a:solidFill>
                <a:latin typeface="Calibri"/>
              </a:rPr>
              <a:t>6/3/2022</a:t>
            </a:fld>
            <a:endParaRPr lang="en-IN" sz="1200" b="0" strike="noStrike" spc="-1">
              <a:latin typeface="Times New Roman"/>
            </a:endParaRPr>
          </a:p>
        </p:txBody>
      </p:sp>
      <p:sp>
        <p:nvSpPr>
          <p:cNvPr id="200" name="PlaceHolder 4"/>
          <p:cNvSpPr>
            <a:spLocks noGrp="1"/>
          </p:cNvSpPr>
          <p:nvPr>
            <p:ph type="ftr"/>
          </p:nvPr>
        </p:nvSpPr>
        <p:spPr>
          <a:xfrm>
            <a:off x="3028680" y="4767480"/>
            <a:ext cx="3085920" cy="273600"/>
          </a:xfrm>
          <a:prstGeom prst="rect">
            <a:avLst/>
          </a:prstGeom>
          <a:noFill/>
          <a:ln w="0">
            <a:noFill/>
          </a:ln>
        </p:spPr>
        <p:txBody>
          <a:bodyPr anchor="ctr">
            <a:noAutofit/>
          </a:bodyPr>
          <a:lstStyle/>
          <a:p>
            <a:endParaRPr lang="en-IN" sz="2400" b="0" strike="noStrike" spc="-1">
              <a:latin typeface="Times New Roman"/>
            </a:endParaRPr>
          </a:p>
        </p:txBody>
      </p:sp>
      <p:sp>
        <p:nvSpPr>
          <p:cNvPr id="201" name="PlaceHolder 5"/>
          <p:cNvSpPr>
            <a:spLocks noGrp="1"/>
          </p:cNvSpPr>
          <p:nvPr>
            <p:ph type="sldNum"/>
          </p:nvPr>
        </p:nvSpPr>
        <p:spPr>
          <a:xfrm>
            <a:off x="6457680" y="4767480"/>
            <a:ext cx="2057040" cy="273600"/>
          </a:xfrm>
          <a:prstGeom prst="rect">
            <a:avLst/>
          </a:prstGeom>
          <a:noFill/>
          <a:ln w="0">
            <a:noFill/>
          </a:ln>
        </p:spPr>
        <p:txBody>
          <a:bodyPr anchor="ctr">
            <a:noAutofit/>
          </a:bodyPr>
          <a:lstStyle/>
          <a:p>
            <a:pPr algn="r">
              <a:lnSpc>
                <a:spcPct val="100000"/>
              </a:lnSpc>
              <a:buNone/>
            </a:pPr>
            <a:fld id="{6EFD81FE-1279-404B-996E-9B8776557BC0}" type="slidenum">
              <a:rPr lang="en-US" sz="1200" b="0" strike="noStrike" spc="-1">
                <a:solidFill>
                  <a:srgbClr val="8B8B8B"/>
                </a:solidFill>
                <a:latin typeface="Calibri"/>
              </a:rPr>
              <a:t>‹#›</a:t>
            </a:fld>
            <a:endParaRPr lang="en-IN" sz="1200" b="0" strike="noStrike" spc="-1">
              <a:latin typeface="Times New Roman"/>
            </a:endParaRPr>
          </a:p>
        </p:txBody>
      </p:sp>
      <p:sp>
        <p:nvSpPr>
          <p:cNvPr id="202" name="Rectangle 6"/>
          <p:cNvSpPr/>
          <p:nvPr/>
        </p:nvSpPr>
        <p:spPr>
          <a:xfrm>
            <a:off x="95760" y="96120"/>
            <a:ext cx="8963280" cy="488448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p:style>
      </p:sp>
      <p:pic>
        <p:nvPicPr>
          <p:cNvPr id="203" name="Picture 8" descr="http://www.srmuniv.ac.in/sites/default/files/srm-univ-logo_0.jpg"/>
          <p:cNvPicPr/>
          <p:nvPr/>
        </p:nvPicPr>
        <p:blipFill>
          <a:blip r:embed="rId14"/>
          <a:srcRect t="17774" b="12826"/>
          <a:stretch/>
        </p:blipFill>
        <p:spPr>
          <a:xfrm>
            <a:off x="306360" y="172800"/>
            <a:ext cx="1775160" cy="928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241"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42" name="PlaceHolder 3"/>
          <p:cNvSpPr>
            <a:spLocks noGrp="1"/>
          </p:cNvSpPr>
          <p:nvPr>
            <p:ph type="dt"/>
          </p:nvPr>
        </p:nvSpPr>
        <p:spPr>
          <a:xfrm>
            <a:off x="838080" y="6356520"/>
            <a:ext cx="2742840" cy="364680"/>
          </a:xfrm>
          <a:prstGeom prst="rect">
            <a:avLst/>
          </a:prstGeom>
          <a:noFill/>
          <a:ln w="0">
            <a:noFill/>
          </a:ln>
        </p:spPr>
        <p:txBody>
          <a:bodyPr anchor="ctr">
            <a:noAutofit/>
          </a:bodyPr>
          <a:lstStyle/>
          <a:p>
            <a:pPr>
              <a:lnSpc>
                <a:spcPct val="100000"/>
              </a:lnSpc>
              <a:buNone/>
            </a:pPr>
            <a:fld id="{FE57F88E-9B25-4A93-B1A5-F9E5C2F2613F}" type="datetime">
              <a:rPr lang="en-US" sz="1200" b="0" strike="noStrike" spc="-1">
                <a:solidFill>
                  <a:srgbClr val="8B8B8B"/>
                </a:solidFill>
                <a:latin typeface="Calibri"/>
              </a:rPr>
              <a:t>6/3/2022</a:t>
            </a:fld>
            <a:endParaRPr lang="en-IN" sz="1200" b="0" strike="noStrike" spc="-1">
              <a:latin typeface="Times New Roman"/>
            </a:endParaRPr>
          </a:p>
        </p:txBody>
      </p:sp>
      <p:sp>
        <p:nvSpPr>
          <p:cNvPr id="243" name="PlaceHolder 4"/>
          <p:cNvSpPr>
            <a:spLocks noGrp="1"/>
          </p:cNvSpPr>
          <p:nvPr>
            <p:ph type="ftr"/>
          </p:nvPr>
        </p:nvSpPr>
        <p:spPr>
          <a:xfrm>
            <a:off x="4038480" y="6356520"/>
            <a:ext cx="4114440" cy="364680"/>
          </a:xfrm>
          <a:prstGeom prst="rect">
            <a:avLst/>
          </a:prstGeom>
          <a:noFill/>
          <a:ln w="0">
            <a:noFill/>
          </a:ln>
        </p:spPr>
        <p:txBody>
          <a:bodyPr anchor="ctr">
            <a:noAutofit/>
          </a:bodyPr>
          <a:lstStyle/>
          <a:p>
            <a:endParaRPr lang="en-IN" sz="2400" b="0" strike="noStrike" spc="-1">
              <a:latin typeface="Times New Roman"/>
            </a:endParaRPr>
          </a:p>
        </p:txBody>
      </p:sp>
      <p:sp>
        <p:nvSpPr>
          <p:cNvPr id="244" name="PlaceHolder 5"/>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buNone/>
            </a:pPr>
            <a:fld id="{BAF39561-1D12-408C-9744-5D09463C6E04}" type="slidenum">
              <a:rPr lang="en-US" sz="1200" b="0" strike="noStrike" spc="-1">
                <a:solidFill>
                  <a:srgbClr val="8B8B8B"/>
                </a:solidFill>
                <a:latin typeface="Calibri"/>
              </a:rPr>
              <a:t>‹#›</a:t>
            </a:fld>
            <a:endParaRPr lang="en-IN" sz="1200" b="0" strike="noStrike" spc="-1">
              <a:latin typeface="Times New Roman"/>
            </a:endParaRPr>
          </a:p>
        </p:txBody>
      </p:sp>
      <p:sp>
        <p:nvSpPr>
          <p:cNvPr id="245" name="Rectangle 6"/>
          <p:cNvSpPr/>
          <p:nvPr/>
        </p:nvSpPr>
        <p:spPr>
          <a:xfrm>
            <a:off x="128160" y="128160"/>
            <a:ext cx="11950920" cy="651276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p:style>
      </p:sp>
      <p:pic>
        <p:nvPicPr>
          <p:cNvPr id="246" name="Picture 8" descr="http://www.srmuniv.ac.in/sites/default/files/srm-univ-logo_0.jpg"/>
          <p:cNvPicPr/>
          <p:nvPr/>
        </p:nvPicPr>
        <p:blipFill>
          <a:blip r:embed="rId14"/>
          <a:srcRect t="17774" b="12826"/>
          <a:stretch/>
        </p:blipFill>
        <p:spPr>
          <a:xfrm>
            <a:off x="408960" y="230760"/>
            <a:ext cx="2367000" cy="1237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71FDF46-44AE-4DA5-B706-1E9DE4608EB7}" type="datetimeFigureOut">
              <a:rPr lang="en-US" smtClean="0">
                <a:solidFill>
                  <a:prstClr val="black">
                    <a:tint val="75000"/>
                  </a:prstClr>
                </a:solidFill>
              </a:rPr>
              <a:pPr/>
              <a:t>6/3/2022</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E14D28-693F-42B7-A42C-B94D98CC89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02134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3" Type="http://schemas.openxmlformats.org/officeDocument/2006/relationships/hyperlink" Target="https://robu.in/ir-sensor-working/#:~:text=IR%20sensor%20is%20an%20electronic,some%20form%20of%20thermal%20radiation" TargetMode="External"/><Relationship Id="rId2" Type="http://schemas.openxmlformats.org/officeDocument/2006/relationships/hyperlink" Target="https://www.sanfoundry.com/1000-arduino-questions-answers/"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6.xml"/><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Hygrometer" TargetMode="Externa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www.instructables.com/Line-Follower-Robot-PID-Control-Android-Setup/" TargetMode="External"/><Relationship Id="rId2" Type="http://schemas.openxmlformats.org/officeDocument/2006/relationships/hyperlink" Target="https://www.electronicshub.org/arduino-line-follower-robot/" TargetMode="External"/><Relationship Id="rId1" Type="http://schemas.openxmlformats.org/officeDocument/2006/relationships/slideLayout" Target="../slideLayouts/slideLayout15.xml"/><Relationship Id="rId5" Type="http://schemas.openxmlformats.org/officeDocument/2006/relationships/image" Target="../media/image31.jpeg"/><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robu.in/ir-sensor-working/#:~:text=IR%20sensor%20is%20an%20electronic,some%20form%20of%20thermal%20radiation" TargetMode="External"/><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9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311760" y="326520"/>
            <a:ext cx="8520120" cy="2244960"/>
          </a:xfrm>
          <a:prstGeom prst="rect">
            <a:avLst/>
          </a:prstGeom>
          <a:noFill/>
          <a:ln w="0">
            <a:noFill/>
          </a:ln>
        </p:spPr>
        <p:txBody>
          <a:bodyPr tIns="91440" bIns="91440" anchor="b">
            <a:noAutofit/>
          </a:bodyPr>
          <a:lstStyle/>
          <a:p>
            <a:pPr>
              <a:lnSpc>
                <a:spcPct val="100000"/>
              </a:lnSpc>
              <a:buNone/>
              <a:tabLst>
                <a:tab pos="0" algn="l"/>
              </a:tabLst>
            </a:pPr>
            <a:r>
              <a:rPr lang="en" sz="4000" b="1" strike="noStrike" spc="-1">
                <a:solidFill>
                  <a:srgbClr val="351C75"/>
                </a:solidFill>
                <a:latin typeface="Raleway"/>
                <a:ea typeface="Raleway"/>
              </a:rPr>
              <a:t>INTERCONNECTIVITY- AN INTRODUCTION TO ARDUINO CONTROLLER</a:t>
            </a:r>
            <a:endParaRPr lang="en-IN" sz="4000" b="0" strike="noStrike" spc="-1">
              <a:solidFill>
                <a:srgbClr val="000000"/>
              </a:solidFill>
              <a:latin typeface="Arial"/>
            </a:endParaRPr>
          </a:p>
        </p:txBody>
      </p:sp>
      <p:sp>
        <p:nvSpPr>
          <p:cNvPr id="284" name="PlaceHolder 2"/>
          <p:cNvSpPr>
            <a:spLocks noGrp="1"/>
          </p:cNvSpPr>
          <p:nvPr>
            <p:ph type="subTitle"/>
          </p:nvPr>
        </p:nvSpPr>
        <p:spPr>
          <a:xfrm>
            <a:off x="311760" y="3052080"/>
            <a:ext cx="8520120" cy="1379880"/>
          </a:xfrm>
          <a:prstGeom prst="rect">
            <a:avLst/>
          </a:prstGeom>
          <a:noFill/>
          <a:ln w="0">
            <a:noFill/>
          </a:ln>
        </p:spPr>
        <p:txBody>
          <a:bodyPr tIns="91440" bIns="91440" anchor="t">
            <a:normAutofit/>
          </a:bodyPr>
          <a:lstStyle/>
          <a:p>
            <a:pPr>
              <a:lnSpc>
                <a:spcPct val="100000"/>
              </a:lnSpc>
              <a:buNone/>
              <a:tabLst>
                <a:tab pos="0" algn="l"/>
              </a:tabLst>
            </a:pPr>
            <a:r>
              <a:rPr lang="en" sz="2400" b="0" strike="noStrike" spc="-1">
                <a:solidFill>
                  <a:srgbClr val="B7B7B7"/>
                </a:solidFill>
                <a:latin typeface="Source Sans Pro"/>
                <a:ea typeface="Source Sans Pro"/>
              </a:rPr>
              <a:t>UNIT 2  </a:t>
            </a:r>
            <a:endParaRPr lang="en-IN" sz="2400" b="0" strike="noStrike" spc="-1">
              <a:latin typeface="Arial"/>
            </a:endParaRPr>
          </a:p>
          <a:p>
            <a:pPr>
              <a:lnSpc>
                <a:spcPct val="100000"/>
              </a:lnSpc>
              <a:buNone/>
              <a:tabLst>
                <a:tab pos="0" algn="l"/>
              </a:tabLst>
            </a:pPr>
            <a:r>
              <a:rPr lang="en" sz="2400" b="0" strike="noStrike" spc="-1">
                <a:solidFill>
                  <a:srgbClr val="B7B7B7"/>
                </a:solidFill>
                <a:latin typeface="Source Sans Pro"/>
                <a:ea typeface="Source Sans Pro"/>
              </a:rPr>
              <a:t>18AIS102J -  SMART MANUFACTURING</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380520" y="2037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Hardware</a:t>
            </a:r>
            <a:endParaRPr lang="en-IN" sz="3000" b="0" strike="noStrike" spc="-1">
              <a:solidFill>
                <a:srgbClr val="000000"/>
              </a:solidFill>
              <a:latin typeface="Arial"/>
            </a:endParaRPr>
          </a:p>
        </p:txBody>
      </p:sp>
      <p:sp>
        <p:nvSpPr>
          <p:cNvPr id="324" name="PlaceHolder 2"/>
          <p:cNvSpPr>
            <a:spLocks noGrp="1"/>
          </p:cNvSpPr>
          <p:nvPr>
            <p:ph/>
          </p:nvPr>
        </p:nvSpPr>
        <p:spPr>
          <a:xfrm>
            <a:off x="311760" y="723960"/>
            <a:ext cx="8520120" cy="3844440"/>
          </a:xfrm>
          <a:prstGeom prst="rect">
            <a:avLst/>
          </a:prstGeom>
          <a:noFill/>
          <a:ln w="0">
            <a:noFill/>
          </a:ln>
        </p:spPr>
        <p:txBody>
          <a:bodyPr tIns="91440" bIns="91440" anchor="t">
            <a:normAutofit fontScale="97000"/>
          </a:bodyPr>
          <a:lstStyle/>
          <a:p>
            <a:pPr>
              <a:lnSpc>
                <a:spcPct val="115000"/>
              </a:lnSpc>
              <a:buNone/>
              <a:tabLst>
                <a:tab pos="0" algn="l"/>
              </a:tabLst>
            </a:pPr>
            <a:r>
              <a:rPr lang="en" sz="2200" b="0" strike="noStrike" spc="-1">
                <a:solidFill>
                  <a:srgbClr val="20124D"/>
                </a:solidFill>
                <a:latin typeface="Source Sans Pro"/>
                <a:ea typeface="Source Sans Pro"/>
              </a:rPr>
              <a:t>Arduino Uno is a microcontroller board based on the </a:t>
            </a:r>
            <a:r>
              <a:rPr lang="en" sz="2200" b="0" u="sng" strike="noStrike" spc="-1">
                <a:solidFill>
                  <a:srgbClr val="20124D"/>
                </a:solidFill>
                <a:uFillTx/>
                <a:latin typeface="Source Sans Pro"/>
                <a:ea typeface="Source Sans Pro"/>
              </a:rPr>
              <a:t>ATmega328P .</a:t>
            </a:r>
            <a:endParaRPr lang="en-IN" sz="2200" b="0" strike="noStrike" spc="-1">
              <a:solidFill>
                <a:srgbClr val="000000"/>
              </a:solidFill>
              <a:latin typeface="Arial"/>
            </a:endParaRPr>
          </a:p>
          <a:p>
            <a:pPr marL="457200" indent="-368280">
              <a:lnSpc>
                <a:spcPct val="115000"/>
              </a:lnSpc>
              <a:spcBef>
                <a:spcPts val="1199"/>
              </a:spcBef>
              <a:buClr>
                <a:srgbClr val="20124D"/>
              </a:buClr>
              <a:buFont typeface="Source Sans Pro"/>
              <a:buChar char="-"/>
              <a:tabLst>
                <a:tab pos="0" algn="l"/>
              </a:tabLst>
            </a:pPr>
            <a:r>
              <a:rPr lang="en" sz="2200" b="0" strike="noStrike" spc="-1">
                <a:solidFill>
                  <a:srgbClr val="20124D"/>
                </a:solidFill>
                <a:latin typeface="Source Sans Pro"/>
                <a:ea typeface="Source Sans Pro"/>
              </a:rPr>
              <a:t>It has 14 digital input/output pins (of which 6 can be used as PWM outputs), 6 analog inputs</a:t>
            </a:r>
            <a:endParaRPr lang="en-IN" sz="2200" b="0" strike="noStrike" spc="-1">
              <a:solidFill>
                <a:srgbClr val="000000"/>
              </a:solidFill>
              <a:latin typeface="Arial"/>
            </a:endParaRPr>
          </a:p>
          <a:p>
            <a:pPr marL="457200" indent="-368280">
              <a:lnSpc>
                <a:spcPct val="115000"/>
              </a:lnSpc>
              <a:buClr>
                <a:srgbClr val="20124D"/>
              </a:buClr>
              <a:buFont typeface="Source Sans Pro"/>
              <a:buChar char="-"/>
              <a:tabLst>
                <a:tab pos="0" algn="l"/>
              </a:tabLst>
            </a:pPr>
            <a:r>
              <a:rPr lang="en" sz="2200" b="0" strike="noStrike" spc="-1">
                <a:solidFill>
                  <a:srgbClr val="20124D"/>
                </a:solidFill>
                <a:latin typeface="Source Sans Pro"/>
                <a:ea typeface="Source Sans Pro"/>
              </a:rPr>
              <a:t>a 16 MHz ceramic resonator (CSTCE16M0V53-R0), a USB connection, a power jack, an ICSP header and a reset button.</a:t>
            </a:r>
            <a:endParaRPr lang="en-IN" sz="2200" b="0" strike="noStrike" spc="-1">
              <a:solidFill>
                <a:srgbClr val="000000"/>
              </a:solidFill>
              <a:latin typeface="Arial"/>
            </a:endParaRPr>
          </a:p>
          <a:p>
            <a:pPr>
              <a:lnSpc>
                <a:spcPct val="115000"/>
              </a:lnSpc>
              <a:spcBef>
                <a:spcPts val="1199"/>
              </a:spcBef>
              <a:buNone/>
              <a:tabLst>
                <a:tab pos="0" algn="l"/>
              </a:tabLst>
            </a:pPr>
            <a:r>
              <a:rPr lang="en" sz="2200" b="0" strike="noStrike" spc="-1">
                <a:solidFill>
                  <a:srgbClr val="20124D"/>
                </a:solidFill>
                <a:latin typeface="Source Sans Pro"/>
                <a:ea typeface="Source Sans Pro"/>
              </a:rPr>
              <a:t>Connect it to a computer with a USB cable or power it with a AC-to-DC adapter or battery.</a:t>
            </a:r>
            <a:endParaRPr lang="en-IN" sz="2200" b="0" strike="noStrike" spc="-1">
              <a:solidFill>
                <a:srgbClr val="000000"/>
              </a:solidFill>
              <a:latin typeface="Arial"/>
            </a:endParaRPr>
          </a:p>
          <a:p>
            <a:pPr>
              <a:lnSpc>
                <a:spcPct val="115000"/>
              </a:lnSpc>
              <a:spcBef>
                <a:spcPts val="1199"/>
              </a:spcBef>
              <a:spcAft>
                <a:spcPts val="1199"/>
              </a:spcAft>
              <a:buNone/>
              <a:tabLst>
                <a:tab pos="0" algn="l"/>
              </a:tabLst>
            </a:pP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Resources</a:t>
            </a:r>
            <a:endParaRPr lang="en-IN" sz="3000" b="0" strike="noStrike" spc="-1">
              <a:solidFill>
                <a:srgbClr val="000000"/>
              </a:solidFill>
              <a:latin typeface="Arial"/>
            </a:endParaRPr>
          </a:p>
        </p:txBody>
      </p:sp>
      <p:sp>
        <p:nvSpPr>
          <p:cNvPr id="548" name="PlaceHolder 2"/>
          <p:cNvSpPr>
            <a:spLocks noGrp="1"/>
          </p:cNvSpPr>
          <p:nvPr>
            <p:ph/>
          </p:nvPr>
        </p:nvSpPr>
        <p:spPr>
          <a:xfrm>
            <a:off x="311760" y="1152360"/>
            <a:ext cx="8520120" cy="3416040"/>
          </a:xfrm>
          <a:prstGeom prst="rect">
            <a:avLst/>
          </a:prstGeom>
          <a:noFill/>
          <a:ln w="0">
            <a:noFill/>
          </a:ln>
        </p:spPr>
        <p:txBody>
          <a:bodyPr tIns="91440" bIns="91440" anchor="t">
            <a:normAutofit fontScale="94000" lnSpcReduction="10000"/>
          </a:bodyPr>
          <a:lstStyle/>
          <a:p>
            <a:pPr marL="457200" indent="-368280">
              <a:lnSpc>
                <a:spcPct val="115000"/>
              </a:lnSpc>
              <a:buClr>
                <a:srgbClr val="7F7F7F"/>
              </a:buClr>
              <a:buFont typeface="Source Sans Pro"/>
              <a:buAutoNum type="arabicPeriod"/>
            </a:pPr>
            <a:r>
              <a:rPr lang="en" sz="2200" b="0" u="sng" strike="noStrike" spc="-1">
                <a:solidFill>
                  <a:srgbClr val="009688"/>
                </a:solidFill>
                <a:uFillTx/>
                <a:latin typeface="Source Sans Pro"/>
                <a:ea typeface="Source Sans Pro"/>
                <a:hlinkClick r:id="rId2"/>
              </a:rPr>
              <a:t>https://www.sanfoundry.com/1000-arduino-questions-answers/</a:t>
            </a:r>
            <a:endParaRPr lang="en-IN" sz="2200" b="0" strike="noStrike" spc="-1">
              <a:solidFill>
                <a:srgbClr val="000000"/>
              </a:solidFill>
              <a:latin typeface="Arial"/>
            </a:endParaRPr>
          </a:p>
          <a:p>
            <a:pPr marL="457200" indent="-368280">
              <a:lnSpc>
                <a:spcPct val="115000"/>
              </a:lnSpc>
              <a:buClr>
                <a:srgbClr val="20124D"/>
              </a:buClr>
              <a:buFont typeface="Source Sans Pro"/>
              <a:buAutoNum type="arabicPeriod"/>
            </a:pPr>
            <a:r>
              <a:rPr lang="en" sz="2200" b="0" u="sng" strike="noStrike" spc="-1">
                <a:solidFill>
                  <a:srgbClr val="009688"/>
                </a:solidFill>
                <a:uFillTx/>
                <a:latin typeface="Source Sans Pro"/>
                <a:ea typeface="Source Sans Pro"/>
                <a:hlinkClick r:id="rId3"/>
              </a:rPr>
              <a:t>https://robu.in/ir-sensor-working/#:~:text=IR%20sensor%20is%20an%20electronic,some%20form%20of%20thermal%20radiation</a:t>
            </a:r>
            <a:r>
              <a:rPr lang="en" sz="2200" b="0" strike="noStrike" spc="-1">
                <a:solidFill>
                  <a:srgbClr val="20124D"/>
                </a:solidFill>
                <a:latin typeface="Source Sans Pro"/>
                <a:ea typeface="Source Sans Pro"/>
              </a:rPr>
              <a:t>.</a:t>
            </a:r>
            <a:endParaRPr lang="en-IN" sz="2200" b="0" strike="noStrike" spc="-1">
              <a:solidFill>
                <a:srgbClr val="000000"/>
              </a:solidFill>
              <a:latin typeface="Arial"/>
            </a:endParaRPr>
          </a:p>
          <a:p>
            <a:pPr marL="457200" indent="-368280">
              <a:lnSpc>
                <a:spcPct val="115000"/>
              </a:lnSpc>
              <a:buClr>
                <a:srgbClr val="20124D"/>
              </a:buClr>
              <a:buFont typeface="Source Sans Pro"/>
              <a:buAutoNum type="arabicPeriod"/>
            </a:pPr>
            <a:r>
              <a:rPr lang="en" sz="2200" b="0" strike="noStrike" spc="-1">
                <a:solidFill>
                  <a:srgbClr val="20124D"/>
                </a:solidFill>
                <a:latin typeface="Source Sans Pro"/>
                <a:ea typeface="Source Sans Pro"/>
              </a:rPr>
              <a:t>https://www.electronicshub.org/arduino-line-follower-robot/</a:t>
            </a:r>
            <a:endParaRPr lang="en-IN" sz="2200" b="0" strike="noStrike" spc="-1">
              <a:solidFill>
                <a:srgbClr val="000000"/>
              </a:solidFill>
              <a:latin typeface="Arial"/>
            </a:endParaRPr>
          </a:p>
          <a:p>
            <a:pPr marL="457200" indent="-368280">
              <a:lnSpc>
                <a:spcPct val="115000"/>
              </a:lnSpc>
              <a:buClr>
                <a:srgbClr val="20124D"/>
              </a:buClr>
              <a:buFont typeface="Source Sans Pro"/>
              <a:buAutoNum type="arabicPeriod"/>
            </a:pPr>
            <a:r>
              <a:rPr lang="en" sz="2200" b="0" strike="noStrike" spc="-1">
                <a:solidFill>
                  <a:srgbClr val="20124D"/>
                </a:solidFill>
                <a:latin typeface="Source Sans Pro"/>
                <a:ea typeface="Source Sans Pro"/>
              </a:rPr>
              <a:t>https://www.instructables.com/Line-Follower-Robot-PID-Control-Android-Setup/</a:t>
            </a:r>
            <a:endParaRPr lang="en-IN" sz="2200" b="0" strike="noStrike" spc="-1">
              <a:solidFill>
                <a:srgbClr val="000000"/>
              </a:solidFill>
              <a:latin typeface="Arial"/>
            </a:endParaRPr>
          </a:p>
          <a:p>
            <a:pPr marL="457200" indent="-368280">
              <a:lnSpc>
                <a:spcPct val="115000"/>
              </a:lnSpc>
              <a:buClr>
                <a:srgbClr val="20124D"/>
              </a:buClr>
              <a:buFont typeface="Source Sans Pro"/>
              <a:buAutoNum type="arabicPeriod"/>
            </a:pPr>
            <a:r>
              <a:rPr lang="en" sz="2200" b="0" strike="noStrike" spc="-1">
                <a:solidFill>
                  <a:srgbClr val="20124D"/>
                </a:solidFill>
                <a:latin typeface="Source Sans Pro"/>
                <a:ea typeface="Source Sans Pro"/>
              </a:rPr>
              <a:t>https://circuitdigest.com/microcontroller-projects/arduino-uno-line-follower-robot</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35748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Features</a:t>
            </a:r>
            <a:endParaRPr lang="en-IN" sz="3000" b="0" strike="noStrike" spc="-1">
              <a:solidFill>
                <a:srgbClr val="000000"/>
              </a:solidFill>
              <a:latin typeface="Arial"/>
            </a:endParaRPr>
          </a:p>
        </p:txBody>
      </p:sp>
      <p:pic>
        <p:nvPicPr>
          <p:cNvPr id="326" name="Google Shape;141;p23"/>
          <p:cNvPicPr/>
          <p:nvPr/>
        </p:nvPicPr>
        <p:blipFill>
          <a:blip r:embed="rId2"/>
          <a:stretch/>
        </p:blipFill>
        <p:spPr>
          <a:xfrm>
            <a:off x="3691440" y="781560"/>
            <a:ext cx="5452200" cy="3242880"/>
          </a:xfrm>
          <a:prstGeom prst="rect">
            <a:avLst/>
          </a:prstGeom>
          <a:ln w="0">
            <a:noFill/>
          </a:ln>
        </p:spPr>
      </p:pic>
      <p:sp>
        <p:nvSpPr>
          <p:cNvPr id="327" name="PlaceHolder 2"/>
          <p:cNvSpPr>
            <a:spLocks noGrp="1"/>
          </p:cNvSpPr>
          <p:nvPr>
            <p:ph/>
          </p:nvPr>
        </p:nvSpPr>
        <p:spPr>
          <a:xfrm>
            <a:off x="0" y="574920"/>
            <a:ext cx="3960720" cy="4568400"/>
          </a:xfrm>
          <a:prstGeom prst="rect">
            <a:avLst/>
          </a:prstGeom>
          <a:noFill/>
          <a:ln w="0">
            <a:noFill/>
          </a:ln>
        </p:spPr>
        <p:txBody>
          <a:bodyPr tIns="91440" bIns="91440" anchor="t">
            <a:noAutofit/>
          </a:bodyPr>
          <a:lstStyle/>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Microcontroller: ATmega328P</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32 KB of Flash memory</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Operating Voltage: 5V</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Input Voltage (recommended): 7-12V</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Input Voltage (limits): 6-20V</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Digital I/O Pins: 14 (6 pins provide PWM output)</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Analog Input Pins: 6</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DC Current per I/O Pin: 40 mA</a:t>
            </a:r>
            <a:endParaRPr lang="en-IN" sz="2200" b="0" strike="noStrike" spc="-1">
              <a:solidFill>
                <a:srgbClr val="000000"/>
              </a:solidFill>
              <a:latin typeface="Arial"/>
            </a:endParaRPr>
          </a:p>
          <a:p>
            <a:pPr marL="457200" indent="-368280">
              <a:lnSpc>
                <a:spcPct val="95000"/>
              </a:lnSpc>
              <a:buClr>
                <a:srgbClr val="20124D"/>
              </a:buClr>
              <a:buFont typeface="Source Sans Pro"/>
              <a:buChar char="●"/>
            </a:pPr>
            <a:r>
              <a:rPr lang="en" sz="2200" b="0" strike="noStrike" spc="-1">
                <a:solidFill>
                  <a:srgbClr val="20124D"/>
                </a:solidFill>
                <a:latin typeface="Source Sans Pro"/>
                <a:ea typeface="Source Sans Pro"/>
              </a:rPr>
              <a:t>DC Current for 3.3V Pin: 50 mA.</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Google Shape;147;p24"/>
          <p:cNvPicPr/>
          <p:nvPr/>
        </p:nvPicPr>
        <p:blipFill>
          <a:blip r:embed="rId2"/>
          <a:stretch/>
        </p:blipFill>
        <p:spPr>
          <a:xfrm>
            <a:off x="1220040" y="0"/>
            <a:ext cx="659376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Google Shape;152;p25"/>
          <p:cNvPicPr/>
          <p:nvPr/>
        </p:nvPicPr>
        <p:blipFill>
          <a:blip r:embed="rId2"/>
          <a:stretch/>
        </p:blipFill>
        <p:spPr>
          <a:xfrm>
            <a:off x="1782720" y="485280"/>
            <a:ext cx="7360920" cy="4353120"/>
          </a:xfrm>
          <a:prstGeom prst="rect">
            <a:avLst/>
          </a:prstGeom>
          <a:ln w="0">
            <a:noFill/>
          </a:ln>
        </p:spPr>
      </p:pic>
      <p:sp>
        <p:nvSpPr>
          <p:cNvPr id="330"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The back</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11760" y="1234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 The Brains: ATmega328P microcontroller chip</a:t>
            </a:r>
            <a:endParaRPr lang="en-IN" sz="3000" b="0" strike="noStrike" spc="-1">
              <a:solidFill>
                <a:srgbClr val="000000"/>
              </a:solidFill>
              <a:latin typeface="Arial"/>
            </a:endParaRPr>
          </a:p>
        </p:txBody>
      </p:sp>
      <p:pic>
        <p:nvPicPr>
          <p:cNvPr id="332" name="Google Shape;159;p26"/>
          <p:cNvPicPr/>
          <p:nvPr/>
        </p:nvPicPr>
        <p:blipFill>
          <a:blip r:embed="rId2"/>
          <a:stretch/>
        </p:blipFill>
        <p:spPr>
          <a:xfrm>
            <a:off x="3861720" y="1152360"/>
            <a:ext cx="5281920" cy="3176280"/>
          </a:xfrm>
          <a:prstGeom prst="rect">
            <a:avLst/>
          </a:prstGeom>
          <a:ln w="0">
            <a:noFill/>
          </a:ln>
        </p:spPr>
      </p:pic>
      <p:sp>
        <p:nvSpPr>
          <p:cNvPr id="333" name="PlaceHolder 2"/>
          <p:cNvSpPr>
            <a:spLocks noGrp="1"/>
          </p:cNvSpPr>
          <p:nvPr>
            <p:ph/>
          </p:nvPr>
        </p:nvSpPr>
        <p:spPr>
          <a:xfrm>
            <a:off x="311760" y="1152360"/>
            <a:ext cx="4498920" cy="3416040"/>
          </a:xfrm>
          <a:prstGeom prst="rect">
            <a:avLst/>
          </a:prstGeom>
          <a:noFill/>
          <a:ln w="0">
            <a:noFill/>
          </a:ln>
        </p:spPr>
        <p:txBody>
          <a:bodyPr tIns="91440" bIns="91440" anchor="t">
            <a:normAutofit fontScale="99500"/>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chip used in the Arduino Uno is the ATmega328P, made by Atmel.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It’s the large, black component in the center of the board.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This chip is known as an integrated circuit, or IC.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It sits in a socket</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ATmega328P</a:t>
            </a:r>
            <a:endParaRPr lang="en-IN" sz="3000" b="0" strike="noStrike" spc="-1">
              <a:solidFill>
                <a:srgbClr val="000000"/>
              </a:solidFill>
              <a:latin typeface="Arial"/>
            </a:endParaRPr>
          </a:p>
        </p:txBody>
      </p:sp>
      <p:sp>
        <p:nvSpPr>
          <p:cNvPr id="335" name="PlaceHolder 2"/>
          <p:cNvSpPr>
            <a:spLocks noGrp="1"/>
          </p:cNvSpPr>
          <p:nvPr>
            <p:ph/>
          </p:nvPr>
        </p:nvSpPr>
        <p:spPr>
          <a:xfrm>
            <a:off x="150840" y="632160"/>
            <a:ext cx="8895960" cy="4293720"/>
          </a:xfrm>
          <a:prstGeom prst="rect">
            <a:avLst/>
          </a:prstGeom>
          <a:noFill/>
          <a:ln w="0">
            <a:noFill/>
          </a:ln>
        </p:spPr>
        <p:txBody>
          <a:bodyPr tIns="91440" bIns="91440" anchor="t">
            <a:normAutofit fontScale="96500"/>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This same chip can come in different forms, referred to as </a:t>
            </a:r>
            <a:r>
              <a:rPr lang="en" sz="2200" b="1" strike="noStrike" spc="-1">
                <a:solidFill>
                  <a:srgbClr val="20124D"/>
                </a:solidFill>
                <a:latin typeface="Source Sans Pro"/>
                <a:ea typeface="Source Sans Pro"/>
              </a:rPr>
              <a:t>packages.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one in an Arduino Uno is in a </a:t>
            </a:r>
            <a:r>
              <a:rPr lang="en" sz="2200" b="1" strike="noStrike" spc="-1">
                <a:solidFill>
                  <a:srgbClr val="20124D"/>
                </a:solidFill>
                <a:latin typeface="Source Sans Pro"/>
                <a:ea typeface="Source Sans Pro"/>
              </a:rPr>
              <a:t>plated-through hole, or PTH,</a:t>
            </a:r>
            <a:r>
              <a:rPr lang="en" sz="2200" b="0" strike="noStrike" spc="-1">
                <a:solidFill>
                  <a:srgbClr val="20124D"/>
                </a:solidFill>
                <a:latin typeface="Source Sans Pro"/>
                <a:ea typeface="Source Sans Pro"/>
              </a:rPr>
              <a:t> package, named because of the way it makes contact with the board.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Another variation you may find is the Arduino Uno </a:t>
            </a:r>
            <a:r>
              <a:rPr lang="en" sz="2200" b="1" strike="noStrike" spc="-1">
                <a:solidFill>
                  <a:srgbClr val="20124D"/>
                </a:solidFill>
                <a:latin typeface="Source Sans Pro"/>
                <a:ea typeface="Source Sans Pro"/>
              </a:rPr>
              <a:t>SMD, or surface mount device, package,</a:t>
            </a:r>
            <a:r>
              <a:rPr lang="en" sz="2200" b="0" strike="noStrike" spc="-1">
                <a:solidFill>
                  <a:srgbClr val="20124D"/>
                </a:solidFill>
                <a:latin typeface="Source Sans Pro"/>
                <a:ea typeface="Source Sans Pro"/>
              </a:rPr>
              <a:t> which is mounted on the surface of the board rather than in holes that go through it.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This chip is much smaller, but it is not replaceable, whereas the PTH chip is.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Apart from that, it functions exactly the same as the PTH and differs only in looks.</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ATmega328P - Header sockets</a:t>
            </a:r>
            <a:endParaRPr lang="en-IN" sz="3000" b="0" strike="noStrike" spc="-1">
              <a:solidFill>
                <a:srgbClr val="000000"/>
              </a:solidFill>
              <a:latin typeface="Arial"/>
            </a:endParaRPr>
          </a:p>
        </p:txBody>
      </p:sp>
      <p:sp>
        <p:nvSpPr>
          <p:cNvPr id="337" name="PlaceHolder 2"/>
          <p:cNvSpPr>
            <a:spLocks noGrp="1"/>
          </p:cNvSpPr>
          <p:nvPr>
            <p:ph/>
          </p:nvPr>
        </p:nvSpPr>
        <p:spPr>
          <a:xfrm>
            <a:off x="150840" y="632160"/>
            <a:ext cx="8895960" cy="4293720"/>
          </a:xfrm>
          <a:prstGeom prst="rect">
            <a:avLst/>
          </a:prstGeom>
          <a:noFill/>
          <a:ln w="0">
            <a:noFill/>
          </a:ln>
        </p:spPr>
        <p:txBody>
          <a:bodyPr tIns="91440" bIns="91440" anchor="t">
            <a:normAutofit/>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microcontroller socket connects all the legs of the ATmega328 microcontroller chip to other sockets, referred to as </a:t>
            </a:r>
            <a:r>
              <a:rPr lang="en" sz="2200" b="1" strike="noStrike" spc="-1">
                <a:solidFill>
                  <a:srgbClr val="20124D"/>
                </a:solidFill>
                <a:latin typeface="Source Sans Pro"/>
                <a:ea typeface="Source Sans Pro"/>
              </a:rPr>
              <a:t>header sockets, </a:t>
            </a:r>
            <a:r>
              <a:rPr lang="en" sz="2200" b="0" strike="noStrike" spc="-1">
                <a:solidFill>
                  <a:srgbClr val="20124D"/>
                </a:solidFill>
                <a:latin typeface="Source Sans Pro"/>
                <a:ea typeface="Source Sans Pro"/>
              </a:rPr>
              <a:t>which are arranged around the edge of the board and are labeled for ease of use.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These black sockets are divided into three main groups: </a:t>
            </a:r>
            <a:endParaRPr lang="en-IN" sz="2200" b="0" strike="noStrike" spc="-1">
              <a:solidFill>
                <a:srgbClr val="000000"/>
              </a:solidFill>
              <a:latin typeface="Arial"/>
            </a:endParaRPr>
          </a:p>
          <a:p>
            <a:pPr marL="914400" lvl="1"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digital pins, </a:t>
            </a:r>
            <a:endParaRPr lang="en-IN" sz="2200" b="0" strike="noStrike" spc="-1">
              <a:solidFill>
                <a:srgbClr val="000000"/>
              </a:solidFill>
              <a:latin typeface="Arial"/>
            </a:endParaRPr>
          </a:p>
          <a:p>
            <a:pPr marL="914400" lvl="1"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analog input pins, and </a:t>
            </a:r>
            <a:endParaRPr lang="en-IN" sz="2200" b="0" strike="noStrike" spc="-1">
              <a:solidFill>
                <a:srgbClr val="000000"/>
              </a:solidFill>
              <a:latin typeface="Arial"/>
            </a:endParaRPr>
          </a:p>
          <a:p>
            <a:pPr marL="914400" lvl="1"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power pins.</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1" strike="noStrike" spc="-1">
                <a:solidFill>
                  <a:srgbClr val="20124D"/>
                </a:solidFill>
                <a:latin typeface="Source Sans Pro"/>
                <a:ea typeface="Source Sans Pro"/>
              </a:rPr>
              <a:t>All these pins transfer a voltage, which can be either sent as output or received as an input.</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ATmega328P - Pins </a:t>
            </a:r>
            <a:endParaRPr lang="en-IN" sz="3000" b="0" strike="noStrike" spc="-1">
              <a:solidFill>
                <a:srgbClr val="000000"/>
              </a:solidFill>
              <a:latin typeface="Arial"/>
            </a:endParaRPr>
          </a:p>
        </p:txBody>
      </p:sp>
      <p:sp>
        <p:nvSpPr>
          <p:cNvPr id="339" name="PlaceHolder 2"/>
          <p:cNvSpPr>
            <a:spLocks noGrp="1"/>
          </p:cNvSpPr>
          <p:nvPr>
            <p:ph/>
          </p:nvPr>
        </p:nvSpPr>
        <p:spPr>
          <a:xfrm>
            <a:off x="150840" y="632160"/>
            <a:ext cx="8895960" cy="4454280"/>
          </a:xfrm>
          <a:prstGeom prst="rect">
            <a:avLst/>
          </a:prstGeom>
          <a:noFill/>
          <a:ln w="0">
            <a:noFill/>
          </a:ln>
        </p:spPr>
        <p:txBody>
          <a:bodyPr tIns="91440" bIns="91440" anchor="t">
            <a:normAutofit fontScale="91500"/>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They allow you to connect additional circuitry to the board quickly and easily when prototyping with a breadboard and to design a</a:t>
            </a:r>
            <a:r>
              <a:rPr lang="en" sz="2200" b="0" i="1" strike="noStrike" spc="-1">
                <a:solidFill>
                  <a:srgbClr val="20124D"/>
                </a:solidFill>
                <a:latin typeface="Source Sans Pro"/>
                <a:ea typeface="Source Sans Pro"/>
              </a:rPr>
              <a:t>dditional boards,</a:t>
            </a:r>
            <a:r>
              <a:rPr lang="en" sz="2200" b="0" strike="noStrike" spc="-1">
                <a:solidFill>
                  <a:srgbClr val="20124D"/>
                </a:solidFill>
                <a:latin typeface="Source Sans Pro"/>
                <a:ea typeface="Source Sans Pro"/>
              </a:rPr>
              <a:t> called </a:t>
            </a:r>
            <a:r>
              <a:rPr lang="en" sz="2200" b="0" u="sng" strike="noStrike" spc="-1">
                <a:solidFill>
                  <a:srgbClr val="20124D"/>
                </a:solidFill>
                <a:uFillTx/>
                <a:latin typeface="Source Sans Pro"/>
                <a:ea typeface="Source Sans Pro"/>
              </a:rPr>
              <a:t>shields,</a:t>
            </a:r>
            <a:r>
              <a:rPr lang="en" sz="2200" b="0" strike="noStrike" spc="-1">
                <a:solidFill>
                  <a:srgbClr val="20124D"/>
                </a:solidFill>
                <a:latin typeface="Source Sans Pro"/>
                <a:ea typeface="Source Sans Pro"/>
              </a:rPr>
              <a:t> that fit neatly on top of the Arduino board.</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It is difficult to directly link a computer accustomed to digital signals (0s and 1s) to an electronic circuit that deals with a range of voltages (0v to 5v in the ATmega328P’s case).</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Arduino is special because it can interpret these electric signals and convert them to digital signals that your computer can understand — and vice versa.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It also enables you to write a program using software on a conventional computer that the Arduino IDE (integrated development environment) converts or compiles to electrical signals that your circuit can understand.</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265680" y="777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ATmega328P - Pins </a:t>
            </a:r>
            <a:endParaRPr lang="en-IN" sz="3000" b="0" strike="noStrike" spc="-1">
              <a:solidFill>
                <a:srgbClr val="000000"/>
              </a:solidFill>
              <a:latin typeface="Arial"/>
            </a:endParaRPr>
          </a:p>
        </p:txBody>
      </p:sp>
      <p:sp>
        <p:nvSpPr>
          <p:cNvPr id="341" name="PlaceHolder 2"/>
          <p:cNvSpPr>
            <a:spLocks noGrp="1"/>
          </p:cNvSpPr>
          <p:nvPr>
            <p:ph/>
          </p:nvPr>
        </p:nvSpPr>
        <p:spPr>
          <a:xfrm>
            <a:off x="265680" y="540360"/>
            <a:ext cx="5187600" cy="4327920"/>
          </a:xfrm>
          <a:prstGeom prst="rect">
            <a:avLst/>
          </a:prstGeom>
          <a:noFill/>
          <a:ln w="0">
            <a:noFill/>
          </a:ln>
        </p:spPr>
        <p:txBody>
          <a:bodyPr tIns="91440" bIns="91440" anchor="t">
            <a:noAutofit/>
          </a:bodyPr>
          <a:lstStyle/>
          <a:p>
            <a:pPr marL="457200" indent="-361800">
              <a:lnSpc>
                <a:spcPct val="95000"/>
              </a:lnSpc>
              <a:buClr>
                <a:srgbClr val="20124D"/>
              </a:buClr>
              <a:buFont typeface="Source Sans Pro"/>
              <a:buChar char="●"/>
            </a:pPr>
            <a:r>
              <a:rPr lang="en" sz="2100" b="1" u="sng" strike="noStrike" spc="-1">
                <a:solidFill>
                  <a:srgbClr val="20124D"/>
                </a:solidFill>
                <a:uFillTx/>
                <a:latin typeface="Source Sans Pro"/>
                <a:ea typeface="Source Sans Pro"/>
              </a:rPr>
              <a:t>Digital pins</a:t>
            </a:r>
            <a:endParaRPr lang="en-IN" sz="2100" b="0" strike="noStrike" spc="-1">
              <a:solidFill>
                <a:srgbClr val="000000"/>
              </a:solidFill>
              <a:latin typeface="Arial"/>
            </a:endParaRPr>
          </a:p>
          <a:p>
            <a:pPr>
              <a:lnSpc>
                <a:spcPct val="95000"/>
              </a:lnSpc>
              <a:spcBef>
                <a:spcPts val="1199"/>
              </a:spcBef>
              <a:buNone/>
              <a:tabLst>
                <a:tab pos="0" algn="l"/>
              </a:tabLst>
            </a:pPr>
            <a:r>
              <a:rPr lang="en" sz="2100" b="0" strike="noStrike" spc="-1">
                <a:solidFill>
                  <a:srgbClr val="20124D"/>
                </a:solidFill>
                <a:latin typeface="Source Sans Pro"/>
                <a:ea typeface="Source Sans Pro"/>
              </a:rPr>
              <a:t>Digital pins are used to send and receive digital signals. Digital implies that the pins have </a:t>
            </a:r>
            <a:r>
              <a:rPr lang="en" sz="2100" b="0" u="sng" strike="noStrike" spc="-1">
                <a:solidFill>
                  <a:srgbClr val="20124D"/>
                </a:solidFill>
                <a:uFillTx/>
                <a:latin typeface="Source Sans Pro"/>
                <a:ea typeface="Source Sans Pro"/>
              </a:rPr>
              <a:t>two states: off or on.</a:t>
            </a:r>
            <a:r>
              <a:rPr lang="en" sz="2100" b="0" strike="noStrike" spc="-1">
                <a:solidFill>
                  <a:srgbClr val="20124D"/>
                </a:solidFill>
                <a:latin typeface="Source Sans Pro"/>
                <a:ea typeface="Source Sans Pro"/>
              </a:rPr>
              <a:t> In electrical terms, these states translate to a value of 0 or 5 volts, but no values in between.</a:t>
            </a:r>
            <a:endParaRPr lang="en-IN" sz="2100" b="0" strike="noStrike" spc="-1">
              <a:solidFill>
                <a:srgbClr val="000000"/>
              </a:solidFill>
              <a:latin typeface="Arial"/>
            </a:endParaRPr>
          </a:p>
          <a:p>
            <a:pPr marL="457200" indent="-361800">
              <a:lnSpc>
                <a:spcPct val="95000"/>
              </a:lnSpc>
              <a:spcBef>
                <a:spcPts val="1199"/>
              </a:spcBef>
              <a:buClr>
                <a:srgbClr val="20124D"/>
              </a:buClr>
              <a:buFont typeface="Source Sans Pro"/>
              <a:buChar char="●"/>
              <a:tabLst>
                <a:tab pos="0" algn="l"/>
              </a:tabLst>
            </a:pPr>
            <a:r>
              <a:rPr lang="en" sz="2100" b="1" u="sng" strike="noStrike" spc="-1">
                <a:solidFill>
                  <a:srgbClr val="20124D"/>
                </a:solidFill>
                <a:uFillTx/>
                <a:latin typeface="Source Sans Pro"/>
                <a:ea typeface="Source Sans Pro"/>
              </a:rPr>
              <a:t>Analog in pins</a:t>
            </a:r>
            <a:endParaRPr lang="en-IN" sz="2100" b="0" strike="noStrike" spc="-1">
              <a:solidFill>
                <a:srgbClr val="000000"/>
              </a:solidFill>
              <a:latin typeface="Arial"/>
            </a:endParaRPr>
          </a:p>
          <a:p>
            <a:pPr>
              <a:lnSpc>
                <a:spcPct val="95000"/>
              </a:lnSpc>
              <a:spcBef>
                <a:spcPts val="1199"/>
              </a:spcBef>
              <a:spcAft>
                <a:spcPts val="1199"/>
              </a:spcAft>
              <a:buNone/>
              <a:tabLst>
                <a:tab pos="0" algn="l"/>
              </a:tabLst>
            </a:pPr>
            <a:r>
              <a:rPr lang="en" sz="2100" b="0" strike="noStrike" spc="-1">
                <a:solidFill>
                  <a:srgbClr val="20124D"/>
                </a:solidFill>
                <a:latin typeface="Source Sans Pro"/>
                <a:ea typeface="Source Sans Pro"/>
              </a:rPr>
              <a:t>Analog in pins are used to receive an analog value. An analog value is taken from a range of values. In this case, the range is the same 0V to 5V as with the digital pins, but the value can be at any point — 0.1, 0.2, 0.3, and so on.</a:t>
            </a:r>
            <a:endParaRPr lang="en-IN" sz="2100" b="0" strike="noStrike" spc="-1">
              <a:solidFill>
                <a:srgbClr val="000000"/>
              </a:solidFill>
              <a:latin typeface="Arial"/>
            </a:endParaRPr>
          </a:p>
        </p:txBody>
      </p:sp>
      <p:pic>
        <p:nvPicPr>
          <p:cNvPr id="342" name="Google Shape;185;p30"/>
          <p:cNvPicPr/>
          <p:nvPr/>
        </p:nvPicPr>
        <p:blipFill>
          <a:blip r:embed="rId2"/>
          <a:srcRect l="19894" r="19880"/>
          <a:stretch/>
        </p:blipFill>
        <p:spPr>
          <a:xfrm>
            <a:off x="5361840" y="600480"/>
            <a:ext cx="3512880" cy="3470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ATmega328P - PinOuts</a:t>
            </a:r>
            <a:endParaRPr lang="en-IN" sz="3000" b="0" strike="noStrike" spc="-1">
              <a:solidFill>
                <a:srgbClr val="000000"/>
              </a:solidFill>
              <a:latin typeface="Arial"/>
            </a:endParaRPr>
          </a:p>
        </p:txBody>
      </p:sp>
      <p:sp>
        <p:nvSpPr>
          <p:cNvPr id="344" name="PlaceHolder 2"/>
          <p:cNvSpPr>
            <a:spLocks noGrp="1"/>
          </p:cNvSpPr>
          <p:nvPr>
            <p:ph/>
          </p:nvPr>
        </p:nvSpPr>
        <p:spPr>
          <a:xfrm>
            <a:off x="150840" y="632160"/>
            <a:ext cx="8895960" cy="4293720"/>
          </a:xfrm>
          <a:prstGeom prst="rect">
            <a:avLst/>
          </a:prstGeom>
          <a:noFill/>
          <a:ln w="0">
            <a:noFill/>
          </a:ln>
        </p:spPr>
        <p:txBody>
          <a:bodyPr tIns="91440" bIns="91440" anchor="t">
            <a:normAutofit fontScale="97000"/>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Arduino UNO has 20 input/output pins.</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Among these 20 pins, we have 14 digital pins.</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remaining 6 pins are analog pins.</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It also has 6 PWM pins which are used for Pulse Width Modulation.</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Arduino UNO supports follow 3 communication protocols:</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Serial Protocol</a:t>
            </a:r>
            <a:endParaRPr lang="en-IN" sz="2200" b="0" strike="noStrike" spc="-1">
              <a:solidFill>
                <a:srgbClr val="000000"/>
              </a:solidFill>
              <a:latin typeface="Arial"/>
            </a:endParaRPr>
          </a:p>
          <a:p>
            <a:pPr marL="914400" lvl="1"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I2C Protocol [Inter-Integrated Circuits]</a:t>
            </a:r>
            <a:endParaRPr lang="en-IN" sz="2200" b="0" strike="noStrike" spc="-1">
              <a:solidFill>
                <a:srgbClr val="000000"/>
              </a:solidFill>
              <a:latin typeface="Arial"/>
            </a:endParaRPr>
          </a:p>
          <a:p>
            <a:pPr marL="914400" lvl="1"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SPI Protocol [</a:t>
            </a:r>
            <a:r>
              <a:rPr lang="en" sz="1400" b="0" strike="noStrike" spc="-1">
                <a:solidFill>
                  <a:srgbClr val="20124D"/>
                </a:solidFill>
                <a:latin typeface="Source Sans Pro"/>
                <a:ea typeface="Source Sans Pro"/>
              </a:rPr>
              <a:t>Serial Peripheral Interface or SPI is a synchronous serial communication protocol that provides full – duplex communication at very high speeds. Serial Peripheral Interface (SPI) is a master – slave type protocol that provides a simple and low cost interface between a microcontroller and its peripherals.]</a:t>
            </a:r>
            <a:endParaRPr lang="en-IN" sz="1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Introduction </a:t>
            </a:r>
            <a:endParaRPr lang="en-IN" sz="3000" b="0" strike="noStrike" spc="-1">
              <a:solidFill>
                <a:srgbClr val="000000"/>
              </a:solidFill>
              <a:latin typeface="Arial"/>
            </a:endParaRPr>
          </a:p>
        </p:txBody>
      </p:sp>
      <p:sp>
        <p:nvSpPr>
          <p:cNvPr id="286"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Arduino is made up of </a:t>
            </a:r>
            <a:r>
              <a:rPr lang="en" sz="2200" b="0" u="sng" strike="noStrike" spc="-1">
                <a:solidFill>
                  <a:srgbClr val="20124D"/>
                </a:solidFill>
                <a:uFillTx/>
                <a:latin typeface="Source Sans Pro"/>
                <a:ea typeface="Source Sans Pro"/>
              </a:rPr>
              <a:t>both</a:t>
            </a:r>
            <a:r>
              <a:rPr lang="en" sz="2200" b="0" strike="noStrike" spc="-1">
                <a:solidFill>
                  <a:srgbClr val="20124D"/>
                </a:solidFill>
                <a:latin typeface="Source Sans Pro"/>
                <a:ea typeface="Source Sans Pro"/>
              </a:rPr>
              <a:t> hardware and software.</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Arduino board is a printed circuit board (PCB) designed to use a microcontroller chip as well as other input and outputs.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The board has many other electronic components that are needed for the microcontroller to function or to extend its capabilities.</a:t>
            </a:r>
            <a:endParaRPr lang="en-IN" sz="2200" b="0" strike="noStrike" spc="-1">
              <a:solidFill>
                <a:srgbClr val="000000"/>
              </a:solidFill>
              <a:latin typeface="Arial"/>
            </a:endParaRPr>
          </a:p>
        </p:txBody>
      </p:sp>
      <p:sp>
        <p:nvSpPr>
          <p:cNvPr id="287" name="Google Shape;66;p14"/>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486000" y="1714680"/>
            <a:ext cx="8183520" cy="785520"/>
          </a:xfrm>
          <a:prstGeom prst="rect">
            <a:avLst/>
          </a:prstGeom>
          <a:noFill/>
          <a:ln w="0">
            <a:noFill/>
          </a:ln>
        </p:spPr>
        <p:txBody>
          <a:bodyPr tIns="91440" bIns="91440" anchor="b">
            <a:normAutofit/>
          </a:bodyPr>
          <a:lstStyle/>
          <a:p>
            <a:pPr>
              <a:lnSpc>
                <a:spcPct val="100000"/>
              </a:lnSpc>
              <a:buNone/>
              <a:tabLst>
                <a:tab pos="0" algn="l"/>
              </a:tabLst>
            </a:pPr>
            <a:r>
              <a:rPr lang="en" sz="3600" b="1" strike="noStrike" spc="-1">
                <a:solidFill>
                  <a:srgbClr val="000000"/>
                </a:solidFill>
                <a:latin typeface="Raleway"/>
                <a:ea typeface="Raleway"/>
              </a:rPr>
              <a:t>Timers in ARDUINO</a:t>
            </a:r>
            <a:endParaRPr lang="en-IN" sz="3600" b="0" strike="noStrike" spc="-1">
              <a:solidFill>
                <a:srgbClr val="000000"/>
              </a:solidFill>
              <a:latin typeface="Arial"/>
            </a:endParaRPr>
          </a:p>
        </p:txBody>
      </p:sp>
      <p:sp>
        <p:nvSpPr>
          <p:cNvPr id="346" name="Google Shape;197;p32"/>
          <p:cNvSpPr/>
          <p:nvPr/>
        </p:nvSpPr>
        <p:spPr>
          <a:xfrm>
            <a:off x="1078560" y="4296240"/>
            <a:ext cx="6337080" cy="350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100" b="1" strike="noStrike" spc="-1">
                <a:solidFill>
                  <a:srgbClr val="D9D2E9"/>
                </a:solidFill>
                <a:latin typeface="Arial"/>
                <a:ea typeface="Arial"/>
              </a:rPr>
              <a:t>https://www.youtube.com/watch?v=Uv9UeYUsA8A</a:t>
            </a:r>
            <a:endParaRPr lang="en-IN"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Google Shape;202;p33" descr="Keysight University Giveaway: http://bit.ly/ENoob_KULive&#10;Subscribe to Keysight Labs channel: https://www.youtube.com/keysightlabs&#10;Watch the first KU Live: https://youtu.be/dKYAFzoGgmw&#10;KU Live event’s full write-up: https://bit.ly/KU_Overview​ &#10;&#10;🔥Another class for the Arduino 101 series. This time we see how to control the timer interrupt. Set the resisters and then see how to trigger an ISR each time. See what modes we have and what we could do with this...&#10;&#10;🔀LINKS&#10;-------------------------------------&#10;Tutorial Website: https://electronoobs.com/eng_arduino_tut140.php&#10;ATmega328p datasheet: https://bit.ly/3csU1i6&#10;Get Arduino UNO: https://www.banggood.com/custlink/mvvEr1JtvI&#10;Arduino Course (Spanish): https://bit.ly/3ldW6kO&#10;&#10;🤝SUPPORT&#10;-------------------------------------&#10;ELECTRONOOBS.io: https://electronoobs.io&#10;Help my projects on Patreon : https://www.patreon.com/ELECTRONOOBS&#10;my Q&amp;A page: https://electronoobs.io/forum/index.php&#10;Facebook page: https://www.facebook.com/Electronoobs&#10;Canal en Español: https://www.youtube.com/channel/UCL_QvUUeriC6q610RCXDlSQ&#10;&#10;00:00 Intro&#10;01:51 Functions that use Timers&#10;02:34 What is a timer?&#10;03:16 The Prescalar&#10;04:58 ISR modes&#10;06:28 Compare Match Mode&#10;08:11 Why use the Prescalar&#10;13:20 Example 1&#10;14:04 PWM Example&#10;15:42 Outro&#10;&#10;Like share and subscribe to motivate me. Thank you&#10;&#10;#Arduino&#10;#tutorial&#10;#Timer"/>
          <p:cNvPicPr/>
          <p:nvPr/>
        </p:nvPicPr>
        <p:blipFill>
          <a:blip r:embed="rId2"/>
          <a:stretch/>
        </p:blipFill>
        <p:spPr>
          <a:xfrm>
            <a:off x="1143000" y="0"/>
            <a:ext cx="685764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additive="repl">
                                        <p:cTn id="7"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178200" y="777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Basics</a:t>
            </a:r>
            <a:endParaRPr lang="en-IN" sz="3000" b="0" strike="noStrike" spc="-1">
              <a:solidFill>
                <a:srgbClr val="000000"/>
              </a:solidFill>
              <a:latin typeface="Arial"/>
            </a:endParaRPr>
          </a:p>
        </p:txBody>
      </p:sp>
      <p:sp>
        <p:nvSpPr>
          <p:cNvPr id="349" name="PlaceHolder 2"/>
          <p:cNvSpPr>
            <a:spLocks noGrp="1"/>
          </p:cNvSpPr>
          <p:nvPr>
            <p:ph/>
          </p:nvPr>
        </p:nvSpPr>
        <p:spPr>
          <a:xfrm>
            <a:off x="178200" y="613080"/>
            <a:ext cx="8653680" cy="4330440"/>
          </a:xfrm>
          <a:prstGeom prst="rect">
            <a:avLst/>
          </a:prstGeom>
          <a:noFill/>
          <a:ln w="0">
            <a:noFill/>
          </a:ln>
        </p:spPr>
        <p:txBody>
          <a:bodyPr tIns="91440" bIns="91440" anchor="t">
            <a:normAutofit fontScale="97000"/>
          </a:bodyPr>
          <a:lstStyle/>
          <a:p>
            <a:pPr>
              <a:lnSpc>
                <a:spcPct val="115000"/>
              </a:lnSpc>
              <a:buNone/>
              <a:tabLst>
                <a:tab pos="0" algn="l"/>
              </a:tabLst>
            </a:pPr>
            <a:r>
              <a:rPr lang="en" sz="1800" b="0" strike="noStrike" spc="-1">
                <a:solidFill>
                  <a:srgbClr val="5E2B97"/>
                </a:solidFill>
                <a:latin typeface="Source Sans Pro"/>
                <a:ea typeface="Source Sans Pro"/>
              </a:rPr>
              <a:t>A timer (sometimes referred to as a counter) is a special piece of hardware inside many microcontrollers. Their function is simple: they count (up or down, depending on the configuration.) For example, an 8-bit timer will count from 0 to 255. Most timers will “roll over” once they reach their max value. So, an 8-bit timer would start over again from 0 once it reaches 255.</a:t>
            </a:r>
            <a:endParaRPr lang="en-IN" sz="1800" b="0" strike="noStrike" spc="-1">
              <a:solidFill>
                <a:srgbClr val="000000"/>
              </a:solidFill>
              <a:latin typeface="Arial"/>
            </a:endParaRPr>
          </a:p>
          <a:p>
            <a:pPr>
              <a:lnSpc>
                <a:spcPct val="115000"/>
              </a:lnSpc>
              <a:spcBef>
                <a:spcPts val="1199"/>
              </a:spcBef>
              <a:spcAft>
                <a:spcPts val="1199"/>
              </a:spcAft>
              <a:buNone/>
              <a:tabLst>
                <a:tab pos="0" algn="l"/>
              </a:tabLst>
            </a:pPr>
            <a:r>
              <a:rPr lang="en" sz="1800" b="0" strike="noStrike" spc="-1">
                <a:solidFill>
                  <a:srgbClr val="5E2B97"/>
                </a:solidFill>
                <a:latin typeface="Source Sans Pro"/>
                <a:ea typeface="Source Sans Pro"/>
              </a:rPr>
              <a:t>One can apply a variety of settings to most timers to change the way they function. These settings are usually applied via other special function registers inside the microcontroller. For example, instead of counting to a maximum of 255, you might tell the timer that you want it to roll over at 100 instead. Additionally, you can often connect other hardware or peripherals inside the microcontroller to the timer, like toggling a specific pin automatically when the timer rolls over.</a:t>
            </a: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a:t>
            </a:r>
            <a:endParaRPr lang="en-IN" sz="3000" b="0" strike="noStrike" spc="-1">
              <a:solidFill>
                <a:srgbClr val="000000"/>
              </a:solidFill>
              <a:latin typeface="Arial"/>
            </a:endParaRPr>
          </a:p>
        </p:txBody>
      </p:sp>
      <p:sp>
        <p:nvSpPr>
          <p:cNvPr id="351" name="PlaceHolder 2"/>
          <p:cNvSpPr>
            <a:spLocks noGrp="1"/>
          </p:cNvSpPr>
          <p:nvPr>
            <p:ph/>
          </p:nvPr>
        </p:nvSpPr>
        <p:spPr>
          <a:xfrm>
            <a:off x="311760" y="1152360"/>
            <a:ext cx="8520120" cy="3416040"/>
          </a:xfrm>
          <a:prstGeom prst="rect">
            <a:avLst/>
          </a:prstGeom>
          <a:noFill/>
          <a:ln w="0">
            <a:noFill/>
          </a:ln>
        </p:spPr>
        <p:txBody>
          <a:bodyPr tIns="91440" bIns="91440" anchor="t">
            <a:normAutofit fontScale="98000"/>
          </a:bodyPr>
          <a:lstStyle/>
          <a:p>
            <a:pPr>
              <a:lnSpc>
                <a:spcPct val="115000"/>
              </a:lnSpc>
              <a:buNone/>
              <a:tabLst>
                <a:tab pos="0" algn="l"/>
              </a:tabLst>
            </a:pPr>
            <a:r>
              <a:rPr lang="en" sz="1800" b="0" strike="noStrike" spc="-1">
                <a:solidFill>
                  <a:srgbClr val="5E2B97"/>
                </a:solidFill>
                <a:latin typeface="Source Sans Pro"/>
                <a:ea typeface="Source Sans Pro"/>
              </a:rPr>
              <a:t>Here are some of the common hardware functions you’ll see with timers:</a:t>
            </a:r>
            <a:endParaRPr lang="en-IN" sz="1800" b="0" strike="noStrike" spc="-1">
              <a:solidFill>
                <a:srgbClr val="000000"/>
              </a:solidFill>
              <a:latin typeface="Arial"/>
            </a:endParaRPr>
          </a:p>
          <a:p>
            <a:pPr marL="457200" indent="-343080">
              <a:lnSpc>
                <a:spcPct val="115000"/>
              </a:lnSpc>
              <a:spcBef>
                <a:spcPts val="1199"/>
              </a:spcBef>
              <a:buClr>
                <a:srgbClr val="5E2B97"/>
              </a:buClr>
              <a:buFont typeface="Source Sans Pro"/>
              <a:buAutoNum type="arabicPeriod"/>
              <a:tabLst>
                <a:tab pos="0" algn="l"/>
              </a:tabLst>
            </a:pPr>
            <a:r>
              <a:rPr lang="en" sz="1800" b="0" strike="noStrike" spc="-1">
                <a:solidFill>
                  <a:srgbClr val="5E2B97"/>
                </a:solidFill>
                <a:latin typeface="Source Sans Pro"/>
                <a:ea typeface="Source Sans Pro"/>
              </a:rPr>
              <a:t>Output compare (OC): toggle a pin when a timer reaches a certain value</a:t>
            </a:r>
            <a:endParaRPr lang="en-IN" sz="1800" b="0" strike="noStrike" spc="-1">
              <a:solidFill>
                <a:srgbClr val="000000"/>
              </a:solidFill>
              <a:latin typeface="Arial"/>
            </a:endParaRPr>
          </a:p>
          <a:p>
            <a:pPr marL="457200" indent="-343080">
              <a:lnSpc>
                <a:spcPct val="115000"/>
              </a:lnSpc>
              <a:buClr>
                <a:srgbClr val="5E2B97"/>
              </a:buClr>
              <a:buFont typeface="Source Sans Pro"/>
              <a:buAutoNum type="arabicPeriod"/>
              <a:tabLst>
                <a:tab pos="0" algn="l"/>
              </a:tabLst>
            </a:pPr>
            <a:r>
              <a:rPr lang="en" sz="1800" b="0" strike="noStrike" spc="-1">
                <a:solidFill>
                  <a:srgbClr val="5E2B97"/>
                </a:solidFill>
                <a:latin typeface="Source Sans Pro"/>
                <a:ea typeface="Source Sans Pro"/>
              </a:rPr>
              <a:t>Input capture (IC): measure the number of counts of a timer between events on a pin</a:t>
            </a:r>
            <a:endParaRPr lang="en-IN" sz="1800" b="0" strike="noStrike" spc="-1">
              <a:solidFill>
                <a:srgbClr val="000000"/>
              </a:solidFill>
              <a:latin typeface="Arial"/>
            </a:endParaRPr>
          </a:p>
          <a:p>
            <a:pPr marL="457200" indent="-343080">
              <a:lnSpc>
                <a:spcPct val="115000"/>
              </a:lnSpc>
              <a:buClr>
                <a:srgbClr val="5E2B97"/>
              </a:buClr>
              <a:buFont typeface="Source Sans Pro"/>
              <a:buAutoNum type="arabicPeriod"/>
              <a:tabLst>
                <a:tab pos="0" algn="l"/>
              </a:tabLst>
            </a:pPr>
            <a:r>
              <a:rPr lang="en" sz="1800" b="0" strike="noStrike" spc="-1">
                <a:solidFill>
                  <a:srgbClr val="5E2B97"/>
                </a:solidFill>
                <a:latin typeface="Source Sans Pro"/>
                <a:ea typeface="Source Sans Pro"/>
              </a:rPr>
              <a:t>Pulse width modulation (PWM): toggle a pin when a timer reaches a certain value and on rollover. By adjusting the on versus off time (duty cycle), you can effectively control the amount of electrical power going to another device.</a:t>
            </a: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 - Pre Scalar</a:t>
            </a:r>
            <a:endParaRPr lang="en-IN" sz="3000" b="0" strike="noStrike" spc="-1">
              <a:solidFill>
                <a:srgbClr val="000000"/>
              </a:solidFill>
              <a:latin typeface="Arial"/>
            </a:endParaRPr>
          </a:p>
        </p:txBody>
      </p:sp>
      <p:sp>
        <p:nvSpPr>
          <p:cNvPr id="353" name="PlaceHolder 2"/>
          <p:cNvSpPr>
            <a:spLocks noGrp="1"/>
          </p:cNvSpPr>
          <p:nvPr>
            <p:ph/>
          </p:nvPr>
        </p:nvSpPr>
        <p:spPr>
          <a:xfrm>
            <a:off x="311760" y="1152360"/>
            <a:ext cx="8520120" cy="3416040"/>
          </a:xfrm>
          <a:prstGeom prst="rect">
            <a:avLst/>
          </a:prstGeom>
          <a:noFill/>
          <a:ln w="0">
            <a:noFill/>
          </a:ln>
        </p:spPr>
        <p:txBody>
          <a:bodyPr tIns="91440" bIns="91440" anchor="t">
            <a:noAutofit/>
          </a:bodyPr>
          <a:lstStyle/>
          <a:p>
            <a:pPr>
              <a:lnSpc>
                <a:spcPct val="115000"/>
              </a:lnSpc>
              <a:spcBef>
                <a:spcPts val="1100"/>
              </a:spcBef>
              <a:buNone/>
              <a:tabLst>
                <a:tab pos="0" algn="l"/>
              </a:tabLst>
            </a:pPr>
            <a:r>
              <a:rPr lang="en" sz="1800" b="0" strike="noStrike" spc="-1">
                <a:solidFill>
                  <a:srgbClr val="5E2B97"/>
                </a:solidFill>
                <a:latin typeface="Roboto"/>
                <a:ea typeface="Roboto"/>
              </a:rPr>
              <a:t>How fast do timers run? Well, that depends on how fast you tell them to run. All timers require a clock of some sort. Most will be connected to the microcontroller’s main CPU clock (others, like real time clocks, have their own clock sources). A timer will tick (increment by one) each time it receives a clock pulse.</a:t>
            </a:r>
            <a:endParaRPr lang="en-IN" sz="1800" b="0" strike="noStrike" spc="-1">
              <a:solidFill>
                <a:srgbClr val="000000"/>
              </a:solidFill>
              <a:latin typeface="Arial"/>
            </a:endParaRPr>
          </a:p>
          <a:p>
            <a:pPr>
              <a:lnSpc>
                <a:spcPct val="115000"/>
              </a:lnSpc>
              <a:spcBef>
                <a:spcPts val="1100"/>
              </a:spcBef>
              <a:buNone/>
              <a:tabLst>
                <a:tab pos="0" algn="l"/>
              </a:tabLst>
            </a:pPr>
            <a:r>
              <a:rPr lang="en" sz="1800" b="0" strike="noStrike" spc="-1">
                <a:solidFill>
                  <a:srgbClr val="5E2B97"/>
                </a:solidFill>
                <a:latin typeface="Roboto"/>
                <a:ea typeface="Roboto"/>
              </a:rPr>
              <a:t>In this example, an STM32 Nucleo-L476RG, which has a default main clock (HCLK) of 80 MHz has been used. We could have a timer tick at 80 MHz, but that might be too fast for many of our applications. A 16-bit timer can count to 65,535 before rolling over, which means we can measure events no longer than about 819 microseconds!</a:t>
            </a:r>
            <a:endParaRPr lang="en-IN" sz="1800" b="0" strike="noStrike" spc="-1">
              <a:solidFill>
                <a:srgbClr val="000000"/>
              </a:solidFill>
              <a:latin typeface="Arial"/>
            </a:endParaRPr>
          </a:p>
          <a:p>
            <a:pPr>
              <a:lnSpc>
                <a:spcPct val="115000"/>
              </a:lnSpc>
              <a:spcBef>
                <a:spcPts val="1100"/>
              </a:spcBef>
              <a:spcAft>
                <a:spcPts val="1199"/>
              </a:spcAft>
              <a:buNone/>
              <a:tabLst>
                <a:tab pos="0" algn="l"/>
              </a:tabLst>
            </a:pP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254160" y="1695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 - Pre Scalar</a:t>
            </a:r>
            <a:endParaRPr lang="en-IN" sz="3000" b="0" strike="noStrike" spc="-1">
              <a:solidFill>
                <a:srgbClr val="000000"/>
              </a:solidFill>
              <a:latin typeface="Arial"/>
            </a:endParaRPr>
          </a:p>
        </p:txBody>
      </p:sp>
      <p:sp>
        <p:nvSpPr>
          <p:cNvPr id="355" name="PlaceHolder 2"/>
          <p:cNvSpPr>
            <a:spLocks noGrp="1"/>
          </p:cNvSpPr>
          <p:nvPr>
            <p:ph/>
          </p:nvPr>
        </p:nvSpPr>
        <p:spPr>
          <a:xfrm>
            <a:off x="114840" y="792720"/>
            <a:ext cx="8717040" cy="1044720"/>
          </a:xfrm>
          <a:prstGeom prst="rect">
            <a:avLst/>
          </a:prstGeom>
          <a:noFill/>
          <a:ln w="0">
            <a:noFill/>
          </a:ln>
        </p:spPr>
        <p:txBody>
          <a:bodyPr tIns="91440" bIns="91440" anchor="t">
            <a:normAutofit fontScale="91000"/>
          </a:bodyPr>
          <a:lstStyle/>
          <a:p>
            <a:pPr>
              <a:lnSpc>
                <a:spcPct val="115000"/>
              </a:lnSpc>
              <a:spcAft>
                <a:spcPts val="1199"/>
              </a:spcAft>
              <a:buNone/>
              <a:tabLst>
                <a:tab pos="0" algn="l"/>
              </a:tabLst>
            </a:pPr>
            <a:r>
              <a:rPr lang="en" sz="1800" b="0" strike="noStrike" spc="-1">
                <a:solidFill>
                  <a:srgbClr val="5E2B97"/>
                </a:solidFill>
                <a:latin typeface="Source Sans Pro"/>
                <a:ea typeface="Source Sans Pro"/>
              </a:rPr>
              <a:t>If we wish to measure longer events, we need to use a prescaler, which is a piece of hardware that divides the clock source. For example, a prescaler of 80 would turn an 80 MHz clock into a 1 MHz clock.</a:t>
            </a:r>
            <a:endParaRPr lang="en-IN" sz="1800" b="0" strike="noStrike" spc="-1">
              <a:solidFill>
                <a:srgbClr val="000000"/>
              </a:solidFill>
              <a:latin typeface="Arial"/>
            </a:endParaRPr>
          </a:p>
        </p:txBody>
      </p:sp>
      <p:pic>
        <p:nvPicPr>
          <p:cNvPr id="356" name="Google Shape;227;p37"/>
          <p:cNvPicPr/>
          <p:nvPr/>
        </p:nvPicPr>
        <p:blipFill>
          <a:blip r:embed="rId2"/>
          <a:stretch/>
        </p:blipFill>
        <p:spPr>
          <a:xfrm>
            <a:off x="1624680" y="1771920"/>
            <a:ext cx="5779440" cy="2214360"/>
          </a:xfrm>
          <a:prstGeom prst="rect">
            <a:avLst/>
          </a:prstGeom>
          <a:ln w="0">
            <a:noFill/>
          </a:ln>
        </p:spPr>
      </p:pic>
      <p:sp>
        <p:nvSpPr>
          <p:cNvPr id="357" name="Google Shape;228;p37"/>
          <p:cNvSpPr/>
          <p:nvPr/>
        </p:nvSpPr>
        <p:spPr>
          <a:xfrm>
            <a:off x="114840" y="4121640"/>
            <a:ext cx="8943480" cy="7318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800" b="0" strike="noStrike" spc="-1">
                <a:solidFill>
                  <a:srgbClr val="5E2B97"/>
                </a:solidFill>
                <a:latin typeface="Arial"/>
                <a:ea typeface="Arial"/>
              </a:rPr>
              <a:t>Now, our timer would tick once every 1 microsecond and, assuming a 16-bit timer, be able to time events up to a maximum of about 65.5 milliseconds.</a:t>
            </a:r>
            <a:endParaRPr lang="en-IN"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a:t>
            </a:r>
            <a:endParaRPr lang="en-IN" sz="3000" b="0" strike="noStrike" spc="-1">
              <a:solidFill>
                <a:srgbClr val="000000"/>
              </a:solidFill>
              <a:latin typeface="Arial"/>
            </a:endParaRPr>
          </a:p>
        </p:txBody>
      </p:sp>
      <p:sp>
        <p:nvSpPr>
          <p:cNvPr id="359" name="PlaceHolder 2"/>
          <p:cNvSpPr>
            <a:spLocks noGrp="1"/>
          </p:cNvSpPr>
          <p:nvPr>
            <p:ph/>
          </p:nvPr>
        </p:nvSpPr>
        <p:spPr>
          <a:xfrm>
            <a:off x="390600" y="632160"/>
            <a:ext cx="8441280" cy="4293720"/>
          </a:xfrm>
          <a:prstGeom prst="rect">
            <a:avLst/>
          </a:prstGeom>
          <a:noFill/>
          <a:ln w="0">
            <a:noFill/>
          </a:ln>
        </p:spPr>
        <p:txBody>
          <a:bodyPr tIns="91440" bIns="91440" anchor="t">
            <a:normAutofit fontScale="96000"/>
          </a:bodyPr>
          <a:lstStyle/>
          <a:p>
            <a:pPr>
              <a:lnSpc>
                <a:spcPct val="115000"/>
              </a:lnSpc>
              <a:spcBef>
                <a:spcPts val="700"/>
              </a:spcBef>
              <a:buNone/>
              <a:tabLst>
                <a:tab pos="0" algn="l"/>
              </a:tabLst>
            </a:pPr>
            <a:r>
              <a:rPr lang="en" sz="2400" b="0" strike="noStrike" spc="-1">
                <a:solidFill>
                  <a:srgbClr val="5E2B97"/>
                </a:solidFill>
                <a:latin typeface="Arial"/>
                <a:ea typeface="Arial"/>
              </a:rPr>
              <a:t>•</a:t>
            </a:r>
            <a:r>
              <a:rPr lang="en" sz="2400" b="0" strike="noStrike" spc="-1">
                <a:solidFill>
                  <a:srgbClr val="5E2B97"/>
                </a:solidFill>
                <a:latin typeface="Calibri"/>
                <a:ea typeface="Calibri"/>
              </a:rPr>
              <a:t>Arduino is an open-source prototyping platform - it comes with software and a development board. Whereas Atmega328P is a microcontroller.</a:t>
            </a:r>
            <a:endParaRPr lang="en-IN" sz="2400" b="0" strike="noStrike" spc="-1">
              <a:solidFill>
                <a:srgbClr val="000000"/>
              </a:solidFill>
              <a:latin typeface="Arial"/>
            </a:endParaRPr>
          </a:p>
          <a:p>
            <a:pPr>
              <a:lnSpc>
                <a:spcPct val="115000"/>
              </a:lnSpc>
              <a:spcBef>
                <a:spcPts val="700"/>
              </a:spcBef>
              <a:buNone/>
              <a:tabLst>
                <a:tab pos="0" algn="l"/>
              </a:tabLst>
            </a:pPr>
            <a:r>
              <a:rPr lang="en" sz="2400" b="0" strike="noStrike" spc="-1">
                <a:solidFill>
                  <a:srgbClr val="5E2B97"/>
                </a:solidFill>
                <a:latin typeface="Arial"/>
                <a:ea typeface="Arial"/>
              </a:rPr>
              <a:t>•</a:t>
            </a:r>
            <a:r>
              <a:rPr lang="en" sz="2400" b="0" strike="noStrike" spc="-1">
                <a:solidFill>
                  <a:srgbClr val="5E2B97"/>
                </a:solidFill>
                <a:latin typeface="Calibri"/>
                <a:ea typeface="Calibri"/>
              </a:rPr>
              <a:t>The Atmega328P has a total of three timer/counters named </a:t>
            </a:r>
            <a:r>
              <a:rPr lang="en" sz="2400" b="1" strike="noStrike" spc="-1">
                <a:solidFill>
                  <a:srgbClr val="5E2B97"/>
                </a:solidFill>
                <a:latin typeface="Calibri"/>
                <a:ea typeface="Calibri"/>
              </a:rPr>
              <a:t>Timer/counter 0, Timer/counter 1, and Timer/counter 2</a:t>
            </a:r>
            <a:r>
              <a:rPr lang="en" sz="2400" b="0" strike="noStrike" spc="-1">
                <a:solidFill>
                  <a:srgbClr val="5E2B97"/>
                </a:solidFill>
                <a:latin typeface="Calibri"/>
                <a:ea typeface="Calibri"/>
              </a:rPr>
              <a:t>.</a:t>
            </a:r>
            <a:endParaRPr lang="en-IN" sz="2400" b="0" strike="noStrike" spc="-1">
              <a:solidFill>
                <a:srgbClr val="000000"/>
              </a:solidFill>
              <a:latin typeface="Arial"/>
            </a:endParaRPr>
          </a:p>
          <a:p>
            <a:pPr>
              <a:lnSpc>
                <a:spcPct val="115000"/>
              </a:lnSpc>
              <a:spcBef>
                <a:spcPts val="700"/>
              </a:spcBef>
              <a:buNone/>
              <a:tabLst>
                <a:tab pos="0" algn="l"/>
              </a:tabLst>
            </a:pPr>
            <a:r>
              <a:rPr lang="en" sz="2400" b="0" strike="noStrike" spc="-1">
                <a:solidFill>
                  <a:srgbClr val="5E2B97"/>
                </a:solidFill>
                <a:latin typeface="Arial"/>
                <a:ea typeface="Arial"/>
              </a:rPr>
              <a:t>•</a:t>
            </a:r>
            <a:r>
              <a:rPr lang="en" sz="2400" b="0" strike="noStrike" spc="-1">
                <a:solidFill>
                  <a:srgbClr val="5E2B97"/>
                </a:solidFill>
                <a:latin typeface="Calibri"/>
                <a:ea typeface="Calibri"/>
              </a:rPr>
              <a:t>The first and last of these are both 8-bit timer/counters and have a maximum value of 255, while Timer/Counter 1 is 16 bits and its maximum is 65,535</a:t>
            </a:r>
            <a:endParaRPr lang="en-IN" sz="2400" b="0" strike="noStrike" spc="-1">
              <a:solidFill>
                <a:srgbClr val="000000"/>
              </a:solidFill>
              <a:latin typeface="Arial"/>
            </a:endParaRPr>
          </a:p>
          <a:p>
            <a:pPr>
              <a:lnSpc>
                <a:spcPct val="115000"/>
              </a:lnSpc>
              <a:spcAft>
                <a:spcPts val="1199"/>
              </a:spcAft>
              <a:buNone/>
              <a:tabLst>
                <a:tab pos="0" algn="l"/>
              </a:tabLst>
            </a:pPr>
            <a:endParaRPr lang="en-IN"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1176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a:t>
            </a:r>
            <a:endParaRPr lang="en-IN" sz="3000" b="0" strike="noStrike" spc="-1">
              <a:solidFill>
                <a:srgbClr val="000000"/>
              </a:solidFill>
              <a:latin typeface="Arial"/>
            </a:endParaRPr>
          </a:p>
        </p:txBody>
      </p:sp>
      <p:sp>
        <p:nvSpPr>
          <p:cNvPr id="361" name="PlaceHolder 2"/>
          <p:cNvSpPr>
            <a:spLocks noGrp="1"/>
          </p:cNvSpPr>
          <p:nvPr>
            <p:ph/>
          </p:nvPr>
        </p:nvSpPr>
        <p:spPr>
          <a:xfrm>
            <a:off x="1056600" y="632160"/>
            <a:ext cx="7990560" cy="4293720"/>
          </a:xfrm>
          <a:prstGeom prst="rect">
            <a:avLst/>
          </a:prstGeom>
          <a:noFill/>
          <a:ln w="0">
            <a:noFill/>
          </a:ln>
        </p:spPr>
        <p:txBody>
          <a:bodyPr tIns="91440" bIns="91440" anchor="t">
            <a:normAutofit/>
          </a:bodyPr>
          <a:lstStyle/>
          <a:p>
            <a:pPr>
              <a:lnSpc>
                <a:spcPct val="115000"/>
              </a:lnSpc>
              <a:spcBef>
                <a:spcPts val="799"/>
              </a:spcBef>
              <a:buNone/>
              <a:tabLst>
                <a:tab pos="0" algn="l"/>
              </a:tabLst>
            </a:pPr>
            <a:r>
              <a:rPr lang="en" sz="2400" b="0" strike="noStrike" spc="-1">
                <a:solidFill>
                  <a:srgbClr val="5E2B97"/>
                </a:solidFill>
                <a:latin typeface="Arial"/>
                <a:ea typeface="Arial"/>
              </a:rPr>
              <a:t>•</a:t>
            </a:r>
            <a:r>
              <a:rPr lang="en" sz="2400" b="1" strike="noStrike" spc="-1">
                <a:solidFill>
                  <a:srgbClr val="5E2B97"/>
                </a:solidFill>
                <a:latin typeface="Calibri"/>
                <a:ea typeface="Calibri"/>
              </a:rPr>
              <a:t>TIMER 0</a:t>
            </a:r>
            <a:endParaRPr lang="en-IN" sz="2400" b="0" strike="noStrike" spc="-1">
              <a:solidFill>
                <a:srgbClr val="000000"/>
              </a:solidFill>
              <a:latin typeface="Arial"/>
            </a:endParaRPr>
          </a:p>
          <a:p>
            <a:pPr>
              <a:lnSpc>
                <a:spcPct val="115000"/>
              </a:lnSpc>
              <a:spcBef>
                <a:spcPts val="799"/>
              </a:spcBef>
              <a:buNone/>
              <a:tabLst>
                <a:tab pos="0" algn="l"/>
              </a:tabLst>
            </a:pPr>
            <a:r>
              <a:rPr lang="en" sz="2400" b="0" strike="noStrike" spc="-1">
                <a:solidFill>
                  <a:srgbClr val="5E2B97"/>
                </a:solidFill>
                <a:latin typeface="Calibri"/>
                <a:ea typeface="Calibri"/>
              </a:rPr>
              <a:t>  8 BIT TIMER /COUNTER WITH PRESCALE</a:t>
            </a:r>
            <a:endParaRPr lang="en-IN" sz="2400" b="0" strike="noStrike" spc="-1">
              <a:solidFill>
                <a:srgbClr val="000000"/>
              </a:solidFill>
              <a:latin typeface="Arial"/>
            </a:endParaRPr>
          </a:p>
          <a:p>
            <a:pPr>
              <a:lnSpc>
                <a:spcPct val="115000"/>
              </a:lnSpc>
              <a:spcBef>
                <a:spcPts val="799"/>
              </a:spcBef>
              <a:buNone/>
              <a:tabLst>
                <a:tab pos="0" algn="l"/>
              </a:tabLst>
            </a:pPr>
            <a:r>
              <a:rPr lang="en" sz="2400" b="0" strike="noStrike" spc="-1">
                <a:solidFill>
                  <a:srgbClr val="5E2B97"/>
                </a:solidFill>
                <a:latin typeface="Arial"/>
                <a:ea typeface="Arial"/>
              </a:rPr>
              <a:t>•</a:t>
            </a:r>
            <a:r>
              <a:rPr lang="en" sz="2400" b="1" strike="noStrike" spc="-1">
                <a:solidFill>
                  <a:srgbClr val="5E2B97"/>
                </a:solidFill>
                <a:latin typeface="Calibri"/>
                <a:ea typeface="Calibri"/>
              </a:rPr>
              <a:t>TIMER 1</a:t>
            </a:r>
            <a:endParaRPr lang="en-IN" sz="2400" b="0" strike="noStrike" spc="-1">
              <a:solidFill>
                <a:srgbClr val="000000"/>
              </a:solidFill>
              <a:latin typeface="Arial"/>
            </a:endParaRPr>
          </a:p>
          <a:p>
            <a:pPr>
              <a:lnSpc>
                <a:spcPct val="115000"/>
              </a:lnSpc>
              <a:spcBef>
                <a:spcPts val="799"/>
              </a:spcBef>
              <a:buNone/>
              <a:tabLst>
                <a:tab pos="0" algn="l"/>
              </a:tabLst>
            </a:pPr>
            <a:r>
              <a:rPr lang="en" sz="2400" b="0" strike="noStrike" spc="-1">
                <a:solidFill>
                  <a:srgbClr val="5E2B97"/>
                </a:solidFill>
                <a:latin typeface="Calibri"/>
                <a:ea typeface="Calibri"/>
              </a:rPr>
              <a:t>  16 BIT TIMER /COUNTER WITH PRESCALE</a:t>
            </a:r>
            <a:endParaRPr lang="en-IN" sz="2400" b="0" strike="noStrike" spc="-1">
              <a:solidFill>
                <a:srgbClr val="000000"/>
              </a:solidFill>
              <a:latin typeface="Arial"/>
            </a:endParaRPr>
          </a:p>
          <a:p>
            <a:pPr>
              <a:lnSpc>
                <a:spcPct val="115000"/>
              </a:lnSpc>
              <a:spcBef>
                <a:spcPts val="799"/>
              </a:spcBef>
              <a:buNone/>
              <a:tabLst>
                <a:tab pos="0" algn="l"/>
              </a:tabLst>
            </a:pPr>
            <a:r>
              <a:rPr lang="en" sz="2400" b="0" strike="noStrike" spc="-1">
                <a:solidFill>
                  <a:srgbClr val="5E2B97"/>
                </a:solidFill>
                <a:latin typeface="Arial"/>
                <a:ea typeface="Arial"/>
              </a:rPr>
              <a:t>•</a:t>
            </a:r>
            <a:r>
              <a:rPr lang="en" sz="2400" b="1" strike="noStrike" spc="-1">
                <a:solidFill>
                  <a:srgbClr val="5E2B97"/>
                </a:solidFill>
                <a:latin typeface="Calibri"/>
                <a:ea typeface="Calibri"/>
              </a:rPr>
              <a:t>TIMER 2</a:t>
            </a:r>
            <a:endParaRPr lang="en-IN" sz="2400" b="0" strike="noStrike" spc="-1">
              <a:solidFill>
                <a:srgbClr val="000000"/>
              </a:solidFill>
              <a:latin typeface="Arial"/>
            </a:endParaRPr>
          </a:p>
          <a:p>
            <a:pPr>
              <a:lnSpc>
                <a:spcPct val="115000"/>
              </a:lnSpc>
              <a:spcBef>
                <a:spcPts val="799"/>
              </a:spcBef>
              <a:buNone/>
              <a:tabLst>
                <a:tab pos="0" algn="l"/>
              </a:tabLst>
            </a:pPr>
            <a:r>
              <a:rPr lang="en" sz="2400" b="0" strike="noStrike" spc="-1">
                <a:solidFill>
                  <a:srgbClr val="5E2B97"/>
                </a:solidFill>
                <a:latin typeface="Calibri"/>
                <a:ea typeface="Calibri"/>
              </a:rPr>
              <a:t>   8 BIT TIMER ONLY WITH PRESCALE AND    POSTSCALE </a:t>
            </a:r>
            <a:endParaRPr lang="en-IN" sz="2400" b="0" strike="noStrike" spc="-1">
              <a:solidFill>
                <a:srgbClr val="000000"/>
              </a:solidFill>
              <a:latin typeface="Arial"/>
            </a:endParaRPr>
          </a:p>
          <a:p>
            <a:pPr>
              <a:lnSpc>
                <a:spcPct val="115000"/>
              </a:lnSpc>
              <a:spcAft>
                <a:spcPts val="1199"/>
              </a:spcAft>
              <a:buNone/>
              <a:tabLst>
                <a:tab pos="0" algn="l"/>
              </a:tabLst>
            </a:pPr>
            <a:endParaRPr lang="en-IN"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0</a:t>
            </a:r>
            <a:endParaRPr lang="en-IN" sz="3000" b="0" strike="noStrike" spc="-1">
              <a:solidFill>
                <a:srgbClr val="000000"/>
              </a:solidFill>
              <a:latin typeface="Arial"/>
            </a:endParaRPr>
          </a:p>
        </p:txBody>
      </p:sp>
      <p:sp>
        <p:nvSpPr>
          <p:cNvPr id="363" name="PlaceHolder 2"/>
          <p:cNvSpPr>
            <a:spLocks noGrp="1"/>
          </p:cNvSpPr>
          <p:nvPr>
            <p:ph/>
          </p:nvPr>
        </p:nvSpPr>
        <p:spPr>
          <a:xfrm>
            <a:off x="585720" y="1152360"/>
            <a:ext cx="8246160" cy="3416040"/>
          </a:xfrm>
          <a:prstGeom prst="rect">
            <a:avLst/>
          </a:prstGeom>
          <a:noFill/>
          <a:ln w="0">
            <a:noFill/>
          </a:ln>
        </p:spPr>
        <p:txBody>
          <a:bodyPr tIns="91440" bIns="91440" anchor="t">
            <a:normAutofit fontScale="80500" lnSpcReduction="10000"/>
          </a:bodyPr>
          <a:lstStyle/>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READABLE/WRITEABLE</a:t>
            </a:r>
            <a:endParaRPr lang="en-IN" sz="3200" b="0" strike="noStrike" spc="-1">
              <a:solidFill>
                <a:srgbClr val="000000"/>
              </a:solidFill>
              <a:latin typeface="Arial"/>
            </a:endParaRPr>
          </a:p>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8 BIT PROGRAMMABLE PRESCALAR</a:t>
            </a:r>
            <a:endParaRPr lang="en-IN" sz="3200" b="0" strike="noStrike" spc="-1">
              <a:solidFill>
                <a:srgbClr val="000000"/>
              </a:solidFill>
              <a:latin typeface="Arial"/>
            </a:endParaRPr>
          </a:p>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INTERNAL OR EXTERNAL CLOCK SET</a:t>
            </a:r>
            <a:endParaRPr lang="en-IN" sz="3200" b="0" strike="noStrike" spc="-1">
              <a:solidFill>
                <a:srgbClr val="000000"/>
              </a:solidFill>
              <a:latin typeface="Arial"/>
            </a:endParaRPr>
          </a:p>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EDGE SELECT FOR EXTERNAL CLOCK</a:t>
            </a:r>
            <a:endParaRPr lang="en-IN" sz="3200" b="0" strike="noStrike" spc="-1">
              <a:solidFill>
                <a:srgbClr val="000000"/>
              </a:solidFill>
              <a:latin typeface="Arial"/>
            </a:endParaRPr>
          </a:p>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INTERRUPT OVERFLOW FROM 00 TO FF( hexadecimal for 255)</a:t>
            </a:r>
            <a:endParaRPr lang="en-IN" sz="3200" b="0" strike="noStrike" spc="-1">
              <a:solidFill>
                <a:srgbClr val="000000"/>
              </a:solidFill>
              <a:latin typeface="Arial"/>
            </a:endParaRPr>
          </a:p>
          <a:p>
            <a:pPr>
              <a:lnSpc>
                <a:spcPct val="115000"/>
              </a:lnSpc>
              <a:spcBef>
                <a:spcPts val="799"/>
              </a:spcBef>
              <a:buNone/>
              <a:tabLst>
                <a:tab pos="0" algn="l"/>
              </a:tabLst>
            </a:pPr>
            <a:r>
              <a:rPr lang="en" sz="3200" b="0" strike="noStrike" spc="-1">
                <a:solidFill>
                  <a:srgbClr val="5E2B97"/>
                </a:solidFill>
                <a:latin typeface="Arial"/>
                <a:ea typeface="Arial"/>
              </a:rPr>
              <a:t>•</a:t>
            </a:r>
            <a:r>
              <a:rPr lang="en" sz="3200" b="0" strike="noStrike" spc="-1">
                <a:solidFill>
                  <a:srgbClr val="5E2B97"/>
                </a:solidFill>
                <a:latin typeface="Calibri"/>
                <a:ea typeface="Calibri"/>
              </a:rPr>
              <a:t>REGISTER- OPTION,TMR0,INTCON</a:t>
            </a:r>
            <a:endParaRPr lang="en-IN" sz="3200" b="0" strike="noStrike" spc="-1">
              <a:solidFill>
                <a:srgbClr val="000000"/>
              </a:solidFill>
              <a:latin typeface="Arial"/>
            </a:endParaRPr>
          </a:p>
          <a:p>
            <a:pPr marL="457200">
              <a:lnSpc>
                <a:spcPct val="115000"/>
              </a:lnSpc>
              <a:spcAft>
                <a:spcPts val="1199"/>
              </a:spcAft>
              <a:buNone/>
              <a:tabLst>
                <a:tab pos="0" algn="l"/>
              </a:tabLst>
            </a:pPr>
            <a:endParaRPr lang="en-IN" sz="3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0</a:t>
            </a:r>
            <a:endParaRPr lang="en-IN" sz="3000" b="0" strike="noStrike" spc="-1">
              <a:solidFill>
                <a:srgbClr val="000000"/>
              </a:solidFill>
              <a:latin typeface="Arial"/>
            </a:endParaRPr>
          </a:p>
        </p:txBody>
      </p:sp>
      <p:pic>
        <p:nvPicPr>
          <p:cNvPr id="365" name="Google Shape;252;p41"/>
          <p:cNvPicPr/>
          <p:nvPr/>
        </p:nvPicPr>
        <p:blipFill>
          <a:blip r:embed="rId2"/>
          <a:stretch/>
        </p:blipFill>
        <p:spPr>
          <a:xfrm>
            <a:off x="689040" y="1137240"/>
            <a:ext cx="7420320" cy="3769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Introduction - Micro controllers </a:t>
            </a:r>
            <a:endParaRPr lang="en-IN" sz="3000" b="0" strike="noStrike" spc="-1">
              <a:solidFill>
                <a:srgbClr val="000000"/>
              </a:solidFill>
              <a:latin typeface="Arial"/>
            </a:endParaRPr>
          </a:p>
        </p:txBody>
      </p:sp>
      <p:sp>
        <p:nvSpPr>
          <p:cNvPr id="289"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A microcontroller is a small computer contained in a single, integrated circuit or computer chip.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Microcontrollers are an excellent way to program and control electronics.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Microcontroller boards have a microcontroller chip and other useful connectors and components that allow a user to attach inputs and outputs.</a:t>
            </a:r>
            <a:endParaRPr lang="en-IN" sz="2200" b="0" strike="noStrike" spc="-1">
              <a:solidFill>
                <a:srgbClr val="000000"/>
              </a:solidFill>
              <a:latin typeface="Arial"/>
            </a:endParaRPr>
          </a:p>
        </p:txBody>
      </p:sp>
      <p:sp>
        <p:nvSpPr>
          <p:cNvPr id="290" name="Google Shape;73;p15"/>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Google Shape;257;p42"/>
          <p:cNvPicPr/>
          <p:nvPr/>
        </p:nvPicPr>
        <p:blipFill>
          <a:blip r:embed="rId2"/>
          <a:stretch/>
        </p:blipFill>
        <p:spPr>
          <a:xfrm>
            <a:off x="887040" y="152280"/>
            <a:ext cx="7226280" cy="4838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Timers</a:t>
            </a:r>
            <a:endParaRPr lang="en-IN" sz="3000" b="0" strike="noStrike" spc="-1">
              <a:solidFill>
                <a:srgbClr val="000000"/>
              </a:solidFill>
              <a:latin typeface="Arial"/>
            </a:endParaRPr>
          </a:p>
        </p:txBody>
      </p:sp>
      <p:pic>
        <p:nvPicPr>
          <p:cNvPr id="368" name="Google Shape;263;p43"/>
          <p:cNvPicPr/>
          <p:nvPr/>
        </p:nvPicPr>
        <p:blipFill>
          <a:blip r:embed="rId2"/>
          <a:stretch/>
        </p:blipFill>
        <p:spPr>
          <a:xfrm>
            <a:off x="1994400" y="0"/>
            <a:ext cx="6470280" cy="4990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1</a:t>
            </a:r>
            <a:endParaRPr lang="en-IN" sz="3000" b="0" strike="noStrike" spc="-1">
              <a:solidFill>
                <a:srgbClr val="000000"/>
              </a:solidFill>
              <a:latin typeface="Arial"/>
            </a:endParaRPr>
          </a:p>
        </p:txBody>
      </p:sp>
      <p:sp>
        <p:nvSpPr>
          <p:cNvPr id="370" name="Google Shape;269;p44"/>
          <p:cNvSpPr/>
          <p:nvPr/>
        </p:nvSpPr>
        <p:spPr>
          <a:xfrm>
            <a:off x="264240" y="1183320"/>
            <a:ext cx="8139960" cy="27435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80880">
              <a:lnSpc>
                <a:spcPct val="100000"/>
              </a:lnSpc>
              <a:buClr>
                <a:srgbClr val="000000"/>
              </a:buClr>
              <a:buFont typeface="Arial"/>
              <a:buChar char="●"/>
            </a:pPr>
            <a:r>
              <a:rPr lang="en" sz="2400" b="0" strike="noStrike" spc="-1">
                <a:solidFill>
                  <a:srgbClr val="000000"/>
                </a:solidFill>
                <a:latin typeface="Arial"/>
                <a:ea typeface="Arial"/>
              </a:rPr>
              <a:t>READABLE/WRITEABLE</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1,2,4,8 PROGRAMMABLE PRESCALAR</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INTERNAL OR EXTERNAL CLOCK SET</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EXTERNAL CLOCK CAN BE SYNC OR NON SYNC</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INTERRUPT OVERFLOW FROM 00 TO FFFF</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SECOND CRYSTAL</a:t>
            </a:r>
            <a:endParaRPr lang="en-IN" sz="2400" b="0" strike="noStrike" spc="-1">
              <a:latin typeface="Arial"/>
            </a:endParaRPr>
          </a:p>
          <a:p>
            <a:pPr marL="457200" indent="-380880">
              <a:lnSpc>
                <a:spcPct val="100000"/>
              </a:lnSpc>
              <a:buClr>
                <a:srgbClr val="000000"/>
              </a:buClr>
              <a:buFont typeface="Arial"/>
              <a:buChar char="●"/>
            </a:pPr>
            <a:r>
              <a:rPr lang="en" sz="2400" b="0" strike="noStrike" spc="-1">
                <a:solidFill>
                  <a:srgbClr val="000000"/>
                </a:solidFill>
                <a:latin typeface="Arial"/>
                <a:ea typeface="Arial"/>
              </a:rPr>
              <a:t>REGISTER- TMR1L,TMR1H,T1CON,PIR1,PIE1</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1</a:t>
            </a:r>
            <a:endParaRPr lang="en-IN" sz="3000" b="0" strike="noStrike" spc="-1">
              <a:solidFill>
                <a:srgbClr val="000000"/>
              </a:solidFill>
              <a:latin typeface="Arial"/>
            </a:endParaRPr>
          </a:p>
        </p:txBody>
      </p:sp>
      <p:pic>
        <p:nvPicPr>
          <p:cNvPr id="372" name="Google Shape;275;p45"/>
          <p:cNvPicPr/>
          <p:nvPr/>
        </p:nvPicPr>
        <p:blipFill>
          <a:blip r:embed="rId2"/>
          <a:stretch/>
        </p:blipFill>
        <p:spPr>
          <a:xfrm>
            <a:off x="1787400" y="0"/>
            <a:ext cx="720540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1</a:t>
            </a:r>
            <a:endParaRPr lang="en-IN" sz="3000" b="0" strike="noStrike" spc="-1">
              <a:solidFill>
                <a:srgbClr val="000000"/>
              </a:solidFill>
              <a:latin typeface="Arial"/>
            </a:endParaRPr>
          </a:p>
        </p:txBody>
      </p:sp>
      <p:pic>
        <p:nvPicPr>
          <p:cNvPr id="374" name="Google Shape;281;p46"/>
          <p:cNvPicPr/>
          <p:nvPr/>
        </p:nvPicPr>
        <p:blipFill>
          <a:blip r:embed="rId2"/>
          <a:stretch/>
        </p:blipFill>
        <p:spPr>
          <a:xfrm>
            <a:off x="1607040" y="0"/>
            <a:ext cx="748152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2</a:t>
            </a:r>
            <a:endParaRPr lang="en-IN" sz="3000" b="0" strike="noStrike" spc="-1">
              <a:solidFill>
                <a:srgbClr val="000000"/>
              </a:solidFill>
              <a:latin typeface="Arial"/>
            </a:endParaRPr>
          </a:p>
        </p:txBody>
      </p:sp>
      <p:sp>
        <p:nvSpPr>
          <p:cNvPr id="376" name="Google Shape;287;p47"/>
          <p:cNvSpPr/>
          <p:nvPr/>
        </p:nvSpPr>
        <p:spPr>
          <a:xfrm>
            <a:off x="311760" y="1078560"/>
            <a:ext cx="8735040" cy="27435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80880">
              <a:lnSpc>
                <a:spcPct val="100000"/>
              </a:lnSpc>
              <a:buClr>
                <a:srgbClr val="5E2B97"/>
              </a:buClr>
              <a:buFont typeface="Arial"/>
              <a:buChar char="●"/>
            </a:pPr>
            <a:r>
              <a:rPr lang="en" sz="2400" b="0" strike="noStrike" spc="-1">
                <a:solidFill>
                  <a:srgbClr val="5E2B97"/>
                </a:solidFill>
                <a:latin typeface="Arial"/>
                <a:ea typeface="Arial"/>
              </a:rPr>
              <a:t>8-bit timer with Prescaler and Postscaler</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TMR2 can be used as – PWM</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TMR2 register is R/W – cleared on any device reset.</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Timer2 module has an 8-bit period register PR2</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Timer2 increments from 00h till reaches PR2 </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PR2 is initialized to FFh upon reset</a:t>
            </a:r>
            <a:endParaRPr lang="en-IN" sz="2400" b="0" strike="noStrike" spc="-1">
              <a:latin typeface="Arial"/>
            </a:endParaRPr>
          </a:p>
          <a:p>
            <a:pPr marL="457200" indent="-380880">
              <a:lnSpc>
                <a:spcPct val="100000"/>
              </a:lnSpc>
              <a:buClr>
                <a:srgbClr val="5E2B97"/>
              </a:buClr>
              <a:buFont typeface="Arial"/>
              <a:buChar char="●"/>
            </a:pPr>
            <a:r>
              <a:rPr lang="en" sz="2400" b="0" strike="noStrike" spc="-1">
                <a:solidFill>
                  <a:srgbClr val="5E2B97"/>
                </a:solidFill>
                <a:latin typeface="Arial"/>
                <a:ea typeface="Arial"/>
              </a:rPr>
              <a:t>REGISTER- TMR2,T2CON,PR2,PIR1,PIE1</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208440" y="15804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Timer 2</a:t>
            </a:r>
            <a:endParaRPr lang="en-IN" sz="3000" b="0" strike="noStrike" spc="-1">
              <a:solidFill>
                <a:srgbClr val="000000"/>
              </a:solidFill>
              <a:latin typeface="Arial"/>
            </a:endParaRPr>
          </a:p>
        </p:txBody>
      </p:sp>
      <p:pic>
        <p:nvPicPr>
          <p:cNvPr id="378" name="Google Shape;293;p48"/>
          <p:cNvPicPr/>
          <p:nvPr/>
        </p:nvPicPr>
        <p:blipFill>
          <a:blip r:embed="rId2"/>
          <a:stretch/>
        </p:blipFill>
        <p:spPr>
          <a:xfrm>
            <a:off x="1736640" y="0"/>
            <a:ext cx="7234560" cy="5142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311760" y="444960"/>
            <a:ext cx="224856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Post -Scaler</a:t>
            </a:r>
            <a:endParaRPr lang="en-IN" sz="3000" b="0" strike="noStrike" spc="-1">
              <a:solidFill>
                <a:srgbClr val="000000"/>
              </a:solidFill>
              <a:latin typeface="Arial"/>
            </a:endParaRPr>
          </a:p>
        </p:txBody>
      </p:sp>
      <p:pic>
        <p:nvPicPr>
          <p:cNvPr id="380" name="Google Shape;299;p49"/>
          <p:cNvPicPr/>
          <p:nvPr/>
        </p:nvPicPr>
        <p:blipFill>
          <a:blip r:embed="rId2"/>
          <a:stretch/>
        </p:blipFill>
        <p:spPr>
          <a:xfrm>
            <a:off x="1905120" y="0"/>
            <a:ext cx="710460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Google Shape;304;p50"/>
          <p:cNvPicPr/>
          <p:nvPr/>
        </p:nvPicPr>
        <p:blipFill>
          <a:blip r:embed="rId2"/>
          <a:stretch/>
        </p:blipFill>
        <p:spPr>
          <a:xfrm>
            <a:off x="862200" y="0"/>
            <a:ext cx="762336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11760" y="111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PWM</a:t>
            </a:r>
            <a:endParaRPr lang="en-IN" sz="3000" b="0" strike="noStrike" spc="-1">
              <a:solidFill>
                <a:srgbClr val="000000"/>
              </a:solidFill>
              <a:latin typeface="Arial"/>
            </a:endParaRPr>
          </a:p>
        </p:txBody>
      </p:sp>
      <p:sp>
        <p:nvSpPr>
          <p:cNvPr id="383" name="PlaceHolder 2"/>
          <p:cNvSpPr>
            <a:spLocks noGrp="1"/>
          </p:cNvSpPr>
          <p:nvPr>
            <p:ph/>
          </p:nvPr>
        </p:nvSpPr>
        <p:spPr>
          <a:xfrm>
            <a:off x="311760" y="655200"/>
            <a:ext cx="8520120" cy="4374000"/>
          </a:xfrm>
          <a:prstGeom prst="rect">
            <a:avLst/>
          </a:prstGeom>
          <a:noFill/>
          <a:ln w="0">
            <a:noFill/>
          </a:ln>
        </p:spPr>
        <p:txBody>
          <a:bodyPr tIns="91440" bIns="91440" anchor="t">
            <a:normAutofit fontScale="92500" lnSpcReduction="10000"/>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Pulse Width Modulation, or PWM, is a technique for getting analog results with digital means.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Digital control is used to create a square wave, a signal switched between on and off. This on-off pattern can simulate voltages in between the full Vcc of the board (e.g., 5 V on Uno) and off (0 Volts) by changing the portion of the time the signal spends on versus the time that the signal spends off.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u="sng" strike="noStrike" spc="-1">
                <a:solidFill>
                  <a:srgbClr val="20124D"/>
                </a:solidFill>
                <a:uFillTx/>
                <a:latin typeface="Source Sans Pro"/>
                <a:ea typeface="Source Sans Pro"/>
              </a:rPr>
              <a:t>The duration of "on time" is called the pulse width</a:t>
            </a:r>
            <a:r>
              <a:rPr lang="en" sz="2200" b="0" strike="noStrike" spc="-1">
                <a:solidFill>
                  <a:srgbClr val="20124D"/>
                </a:solidFill>
                <a:latin typeface="Source Sans Pro"/>
                <a:ea typeface="Source Sans Pro"/>
              </a:rPr>
              <a:t>.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To get varying analog values, you , or  that pulse width is changed or modulated. If this on-off pattern is repeated fast enough with an LED for example, the result is as if the signal is a steady voltage between 0 and Vcc controlling the brightness of the LED.</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11760" y="38772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Historical Bytes</a:t>
            </a:r>
            <a:endParaRPr lang="en-IN" sz="3000" b="0" strike="noStrike" spc="-1">
              <a:solidFill>
                <a:srgbClr val="000000"/>
              </a:solidFill>
              <a:latin typeface="Arial"/>
            </a:endParaRPr>
          </a:p>
        </p:txBody>
      </p:sp>
      <p:sp>
        <p:nvSpPr>
          <p:cNvPr id="292" name="PlaceHolder 2"/>
          <p:cNvSpPr>
            <a:spLocks noGrp="1"/>
          </p:cNvSpPr>
          <p:nvPr>
            <p:ph/>
          </p:nvPr>
        </p:nvSpPr>
        <p:spPr>
          <a:xfrm>
            <a:off x="155880" y="1175400"/>
            <a:ext cx="4206960" cy="3416040"/>
          </a:xfrm>
          <a:prstGeom prst="rect">
            <a:avLst/>
          </a:prstGeom>
          <a:noFill/>
          <a:ln w="0">
            <a:noFill/>
          </a:ln>
        </p:spPr>
        <p:txBody>
          <a:bodyPr tIns="91440" bIns="91440" anchor="t">
            <a:normAutofit fontScale="99500"/>
          </a:bodyPr>
          <a:lstStyle/>
          <a:p>
            <a:pPr>
              <a:lnSpc>
                <a:spcPct val="115000"/>
              </a:lnSpc>
              <a:spcAft>
                <a:spcPts val="1199"/>
              </a:spcAft>
              <a:buNone/>
              <a:tabLst>
                <a:tab pos="0" algn="l"/>
              </a:tabLst>
            </a:pPr>
            <a:r>
              <a:rPr lang="en" sz="2200" b="0" strike="noStrike" spc="-1">
                <a:solidFill>
                  <a:srgbClr val="20124D"/>
                </a:solidFill>
                <a:latin typeface="Source Sans Pro"/>
                <a:ea typeface="Source Sans Pro"/>
              </a:rPr>
              <a:t>Arduino started its life in Italy, at </a:t>
            </a:r>
            <a:r>
              <a:rPr lang="en" sz="2200" b="1" strike="noStrike" spc="-1">
                <a:solidFill>
                  <a:srgbClr val="20124D"/>
                </a:solidFill>
                <a:latin typeface="Source Sans Pro"/>
                <a:ea typeface="Source Sans Pro"/>
              </a:rPr>
              <a:t>Interaction Design Institute Ivrea (IDII)</a:t>
            </a:r>
            <a:r>
              <a:rPr lang="en" sz="2200" b="0" strike="noStrike" spc="-1">
                <a:solidFill>
                  <a:srgbClr val="20124D"/>
                </a:solidFill>
                <a:latin typeface="Source Sans Pro"/>
                <a:ea typeface="Source Sans Pro"/>
              </a:rPr>
              <a:t>, a graduate school for interaction design that focuses on how people interact with digital products, systems, and environments and how they in turn influence us.</a:t>
            </a:r>
            <a:endParaRPr lang="en-IN" sz="2200" b="0" strike="noStrike" spc="-1">
              <a:solidFill>
                <a:srgbClr val="000000"/>
              </a:solidFill>
              <a:latin typeface="Arial"/>
            </a:endParaRPr>
          </a:p>
        </p:txBody>
      </p:sp>
      <p:sp>
        <p:nvSpPr>
          <p:cNvPr id="293" name="Google Shape;80;p16"/>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pic>
        <p:nvPicPr>
          <p:cNvPr id="294" name="Google Shape;81;p16"/>
          <p:cNvPicPr/>
          <p:nvPr/>
        </p:nvPicPr>
        <p:blipFill>
          <a:blip r:embed="rId2"/>
          <a:stretch/>
        </p:blipFill>
        <p:spPr>
          <a:xfrm>
            <a:off x="4572000" y="1883520"/>
            <a:ext cx="4457520" cy="2806920"/>
          </a:xfrm>
          <a:prstGeom prst="rect">
            <a:avLst/>
          </a:prstGeom>
          <a:ln w="0">
            <a:noFill/>
          </a:ln>
        </p:spPr>
      </p:pic>
      <p:pic>
        <p:nvPicPr>
          <p:cNvPr id="295" name="Google Shape;82;p16"/>
          <p:cNvPicPr/>
          <p:nvPr/>
        </p:nvPicPr>
        <p:blipFill>
          <a:blip r:embed="rId3"/>
          <a:srcRect l="26970" t="16242" r="20380" b="10597"/>
          <a:stretch/>
        </p:blipFill>
        <p:spPr>
          <a:xfrm>
            <a:off x="7353360" y="689040"/>
            <a:ext cx="1584000" cy="1744920"/>
          </a:xfrm>
          <a:prstGeom prst="rect">
            <a:avLst/>
          </a:prstGeom>
          <a:ln w="0">
            <a:noFill/>
          </a:ln>
          <a:effectLst>
            <a:outerShdw blurRad="57240" dist="1908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311760" y="111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PWM</a:t>
            </a:r>
            <a:endParaRPr lang="en-IN" sz="3000" b="0" strike="noStrike" spc="-1">
              <a:solidFill>
                <a:srgbClr val="000000"/>
              </a:solidFill>
              <a:latin typeface="Arial"/>
            </a:endParaRPr>
          </a:p>
        </p:txBody>
      </p:sp>
      <p:sp>
        <p:nvSpPr>
          <p:cNvPr id="385" name="PlaceHolder 2"/>
          <p:cNvSpPr>
            <a:spLocks noGrp="1"/>
          </p:cNvSpPr>
          <p:nvPr>
            <p:ph/>
          </p:nvPr>
        </p:nvSpPr>
        <p:spPr>
          <a:xfrm>
            <a:off x="103680" y="655200"/>
            <a:ext cx="4190400" cy="4374000"/>
          </a:xfrm>
          <a:prstGeom prst="rect">
            <a:avLst/>
          </a:prstGeom>
          <a:noFill/>
          <a:ln w="0">
            <a:noFill/>
          </a:ln>
        </p:spPr>
        <p:txBody>
          <a:bodyPr tIns="91440" bIns="91440" anchor="t">
            <a:normAutofit fontScale="80500" lnSpcReduction="10000"/>
          </a:bodyPr>
          <a:lstStyle/>
          <a:p>
            <a:pPr marL="57240">
              <a:lnSpc>
                <a:spcPct val="115000"/>
              </a:lnSpc>
              <a:buNone/>
              <a:tabLst>
                <a:tab pos="0" algn="l"/>
              </a:tabLst>
            </a:pPr>
            <a:r>
              <a:rPr lang="en" sz="2200" b="0" strike="noStrike" spc="-1">
                <a:solidFill>
                  <a:srgbClr val="20124D"/>
                </a:solidFill>
                <a:latin typeface="Source Sans Pro"/>
                <a:ea typeface="Source Sans Pro"/>
              </a:rPr>
              <a:t>In the graphic, the green lines represent a regular time period. This duration or period is the inverse of the PWM frequency. </a:t>
            </a:r>
            <a:endParaRPr lang="en-IN" sz="2200" b="0" strike="noStrike" spc="-1">
              <a:solidFill>
                <a:srgbClr val="000000"/>
              </a:solidFill>
              <a:latin typeface="Arial"/>
            </a:endParaRPr>
          </a:p>
          <a:p>
            <a:pPr marL="57240">
              <a:lnSpc>
                <a:spcPct val="115000"/>
              </a:lnSpc>
              <a:spcBef>
                <a:spcPts val="1199"/>
              </a:spcBef>
              <a:buNone/>
              <a:tabLst>
                <a:tab pos="0" algn="l"/>
              </a:tabLst>
            </a:pPr>
            <a:r>
              <a:rPr lang="en" sz="2200" b="0" strike="noStrike" spc="-1">
                <a:solidFill>
                  <a:srgbClr val="20124D"/>
                </a:solidFill>
                <a:latin typeface="Source Sans Pro"/>
                <a:ea typeface="Source Sans Pro"/>
              </a:rPr>
              <a:t>In other words, with Arduino's PWM frequency at about 500Hz, the green lines would measure 2 milliseconds each. </a:t>
            </a:r>
            <a:endParaRPr lang="en-IN" sz="2200" b="0" strike="noStrike" spc="-1">
              <a:solidFill>
                <a:srgbClr val="000000"/>
              </a:solidFill>
              <a:latin typeface="Arial"/>
            </a:endParaRPr>
          </a:p>
          <a:p>
            <a:pPr marL="57240">
              <a:lnSpc>
                <a:spcPct val="115000"/>
              </a:lnSpc>
              <a:spcBef>
                <a:spcPts val="1199"/>
              </a:spcBef>
              <a:spcAft>
                <a:spcPts val="1199"/>
              </a:spcAft>
              <a:buNone/>
              <a:tabLst>
                <a:tab pos="0" algn="l"/>
              </a:tabLst>
            </a:pPr>
            <a:r>
              <a:rPr lang="en" sz="2200" b="0" strike="noStrike" spc="-1">
                <a:solidFill>
                  <a:srgbClr val="20124D"/>
                </a:solidFill>
                <a:latin typeface="Source Sans Pro"/>
                <a:ea typeface="Source Sans Pro"/>
              </a:rPr>
              <a:t>A call to analogWrite() is on a scale of 0 - 255, such that analogWrite(255) requests a 100% duty cycle (always on), and analogWrite(127) is a 50% duty cycle (on half the time) for example.</a:t>
            </a:r>
            <a:endParaRPr lang="en-IN" sz="2200" b="0" strike="noStrike" spc="-1">
              <a:solidFill>
                <a:srgbClr val="000000"/>
              </a:solidFill>
              <a:latin typeface="Arial"/>
            </a:endParaRPr>
          </a:p>
        </p:txBody>
      </p:sp>
      <p:pic>
        <p:nvPicPr>
          <p:cNvPr id="386" name="Google Shape;317;p52"/>
          <p:cNvPicPr/>
          <p:nvPr/>
        </p:nvPicPr>
        <p:blipFill>
          <a:blip r:embed="rId2"/>
          <a:stretch/>
        </p:blipFill>
        <p:spPr>
          <a:xfrm>
            <a:off x="4376520" y="132120"/>
            <a:ext cx="4455360" cy="487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09636C82-E97E-CB48-9197-A1D657202F8D}" type="slidenum">
              <a:rPr lang="en-US">
                <a:solidFill>
                  <a:prstClr val="black">
                    <a:tint val="75000"/>
                  </a:prstClr>
                </a:solidFill>
              </a:rPr>
              <a:pPr/>
              <a:t>41</a:t>
            </a:fld>
            <a:endParaRPr lang="en-US">
              <a:solidFill>
                <a:prstClr val="black">
                  <a:tint val="75000"/>
                </a:prstClr>
              </a:solidFill>
            </a:endParaRPr>
          </a:p>
        </p:txBody>
      </p:sp>
      <p:sp>
        <p:nvSpPr>
          <p:cNvPr id="40961" name="Rectangle 1"/>
          <p:cNvSpPr>
            <a:spLocks noGrp="1" noChangeArrowheads="1"/>
          </p:cNvSpPr>
          <p:nvPr>
            <p:ph type="title"/>
          </p:nvPr>
        </p:nvSpPr>
        <p:spPr>
          <a:ln/>
        </p:spPr>
        <p:txBody>
          <a:bodyPr/>
          <a:lstStyle/>
          <a:p>
            <a:pPr algn="ctr"/>
            <a:r>
              <a:rPr lang="en-US" b="1" dirty="0"/>
              <a:t>PWM: Pulsed with modulation</a:t>
            </a:r>
          </a:p>
        </p:txBody>
      </p:sp>
      <p:sp>
        <p:nvSpPr>
          <p:cNvPr id="40962" name="Rectangle 2"/>
          <p:cNvSpPr>
            <a:spLocks noGrp="1" noChangeArrowheads="1"/>
          </p:cNvSpPr>
          <p:nvPr>
            <p:ph type="body" idx="1"/>
          </p:nvPr>
        </p:nvSpPr>
        <p:spPr>
          <a:xfrm>
            <a:off x="892970" y="1044775"/>
            <a:ext cx="7358063" cy="3837533"/>
          </a:xfrm>
          <a:ln/>
        </p:spPr>
        <p:txBody>
          <a:bodyPr/>
          <a:lstStyle/>
          <a:p>
            <a:r>
              <a:rPr lang="en-US" dirty="0"/>
              <a:t>PWM simulates DC voltage control for </a:t>
            </a:r>
            <a:r>
              <a:rPr lang="en-US" i="1" dirty="0"/>
              <a:t>slow</a:t>
            </a:r>
            <a:r>
              <a:rPr lang="en-US" dirty="0"/>
              <a:t> loads</a:t>
            </a:r>
          </a:p>
          <a:p>
            <a:endParaRPr lang="en-US" dirty="0"/>
          </a:p>
          <a:p>
            <a:endParaRPr lang="en-US" dirty="0"/>
          </a:p>
          <a:p>
            <a:endParaRPr lang="en-US" dirty="0"/>
          </a:p>
          <a:p>
            <a:endParaRPr lang="en-US" dirty="0"/>
          </a:p>
          <a:p>
            <a:endParaRPr lang="en-US" dirty="0"/>
          </a:p>
          <a:p>
            <a:r>
              <a:rPr lang="en-US" dirty="0" smtClean="0"/>
              <a:t>The </a:t>
            </a:r>
            <a:r>
              <a:rPr lang="en-US" dirty="0"/>
              <a:t>effective voltage is</a:t>
            </a:r>
          </a:p>
          <a:p>
            <a:r>
              <a:rPr lang="en-US" dirty="0"/>
              <a:t> </a:t>
            </a:r>
            <a:r>
              <a:rPr lang="en-US" dirty="0" smtClean="0"/>
              <a:t>      is </a:t>
            </a:r>
            <a:r>
              <a:rPr lang="en-US" dirty="0"/>
              <a:t>called the duty cycle </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220" y="3375423"/>
            <a:ext cx="1571625" cy="52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23" y="3777259"/>
            <a:ext cx="383977" cy="52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descr="PWM_pulse_nomenclatur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7407" y="1848446"/>
            <a:ext cx="4858151" cy="1205508"/>
          </a:xfrm>
          <a:prstGeom prst="rect">
            <a:avLst/>
          </a:prstGeom>
        </p:spPr>
      </p:pic>
    </p:spTree>
    <p:extLst>
      <p:ext uri="{BB962C8B-B14F-4D97-AF65-F5344CB8AC3E}">
        <p14:creationId xmlns:p14="http://schemas.microsoft.com/office/powerpoint/2010/main" val="2298538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0D3F32C-A40F-0740-B90A-32CAF1C961BC}" type="slidenum">
              <a:rPr lang="en-US">
                <a:solidFill>
                  <a:prstClr val="black">
                    <a:tint val="75000"/>
                  </a:prstClr>
                </a:solidFill>
              </a:rPr>
              <a:pPr/>
              <a:t>42</a:t>
            </a:fld>
            <a:endParaRPr lang="en-US">
              <a:solidFill>
                <a:prstClr val="black">
                  <a:tint val="75000"/>
                </a:prstClr>
              </a:solidFill>
            </a:endParaRPr>
          </a:p>
        </p:txBody>
      </p:sp>
      <p:sp>
        <p:nvSpPr>
          <p:cNvPr id="41985" name="Rectangle 1"/>
          <p:cNvSpPr>
            <a:spLocks noGrp="1" noChangeArrowheads="1"/>
          </p:cNvSpPr>
          <p:nvPr>
            <p:ph type="title"/>
          </p:nvPr>
        </p:nvSpPr>
        <p:spPr>
          <a:ln/>
        </p:spPr>
        <p:txBody>
          <a:bodyPr/>
          <a:lstStyle/>
          <a:p>
            <a:pPr algn="ctr"/>
            <a:r>
              <a:rPr lang="en-US" dirty="0" err="1"/>
              <a:t>Arduino</a:t>
            </a:r>
            <a:r>
              <a:rPr lang="en-US" dirty="0"/>
              <a:t> PWM commands</a:t>
            </a:r>
          </a:p>
        </p:txBody>
      </p:sp>
      <p:sp>
        <p:nvSpPr>
          <p:cNvPr id="41986" name="Rectangle 2"/>
          <p:cNvSpPr>
            <a:spLocks noGrp="1" noChangeArrowheads="1"/>
          </p:cNvSpPr>
          <p:nvPr>
            <p:ph type="body" idx="1"/>
          </p:nvPr>
        </p:nvSpPr>
        <p:spPr>
          <a:xfrm>
            <a:off x="892970" y="1044773"/>
            <a:ext cx="7358063" cy="3937992"/>
          </a:xfrm>
          <a:ln/>
        </p:spPr>
        <p:txBody>
          <a:bodyPr/>
          <a:lstStyle/>
          <a:p>
            <a:r>
              <a:rPr lang="en-US" dirty="0"/>
              <a:t>Configure the output pin:</a:t>
            </a:r>
          </a:p>
          <a:p>
            <a:r>
              <a:rPr lang="en-US" dirty="0"/>
              <a:t>    </a:t>
            </a:r>
          </a:p>
          <a:p>
            <a:endParaRPr lang="en-US" dirty="0"/>
          </a:p>
          <a:p>
            <a:endParaRPr lang="en-US" dirty="0"/>
          </a:p>
          <a:p>
            <a:r>
              <a:rPr lang="en-US" dirty="0"/>
              <a:t>Set the duty cycle</a:t>
            </a:r>
          </a:p>
          <a:p>
            <a:endParaRPr lang="en-US" dirty="0"/>
          </a:p>
          <a:p>
            <a:endParaRPr lang="en-US" dirty="0"/>
          </a:p>
          <a:p>
            <a:endParaRPr lang="en-US" dirty="0"/>
          </a:p>
          <a:p>
            <a:pPr>
              <a:spcBef>
                <a:spcPts val="211"/>
              </a:spcBef>
            </a:pPr>
            <a:r>
              <a:rPr lang="en-US" dirty="0" smtClean="0"/>
              <a:t>The </a:t>
            </a:r>
            <a:r>
              <a:rPr lang="en-US" dirty="0"/>
              <a:t>duty cycle is an 8 bit value:</a:t>
            </a:r>
          </a:p>
          <a:p>
            <a:r>
              <a:rPr lang="en-US" dirty="0">
                <a:cs typeface="Lucida Grande" charset="0"/>
              </a:rPr>
              <a:t>0 ≤ </a:t>
            </a:r>
            <a:r>
              <a:rPr lang="en-US" dirty="0" err="1">
                <a:latin typeface="Courier" charset="0"/>
                <a:cs typeface="Courier" charset="0"/>
                <a:sym typeface="Courier" charset="0"/>
              </a:rPr>
              <a:t>duty_cycle</a:t>
            </a:r>
            <a:r>
              <a:rPr lang="en-US" dirty="0">
                <a:cs typeface="Lucida Grande" charset="0"/>
              </a:rPr>
              <a:t> ≤255</a:t>
            </a:r>
            <a:endParaRPr lang="en-US" dirty="0"/>
          </a:p>
          <a:p>
            <a:endParaRPr lang="en-US" dirty="0"/>
          </a:p>
        </p:txBody>
      </p:sp>
      <p:sp>
        <p:nvSpPr>
          <p:cNvPr id="41987" name="Rectangle 3"/>
          <p:cNvSpPr>
            <a:spLocks/>
          </p:cNvSpPr>
          <p:nvPr/>
        </p:nvSpPr>
        <p:spPr bwMode="auto">
          <a:xfrm>
            <a:off x="1475632" y="1547068"/>
            <a:ext cx="6929438" cy="1024682"/>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275" dirty="0" err="1">
                <a:solidFill>
                  <a:prstClr val="black"/>
                </a:solidFill>
                <a:latin typeface="Courier" charset="0"/>
                <a:ea typeface="ＭＳ Ｐゴシック" charset="0"/>
                <a:cs typeface="Courier" charset="0"/>
                <a:sym typeface="Courier" charset="0"/>
              </a:rPr>
              <a:t>PWM_pin</a:t>
            </a:r>
            <a:r>
              <a:rPr lang="en-US" sz="1275" dirty="0">
                <a:solidFill>
                  <a:prstClr val="black"/>
                </a:solidFill>
                <a:latin typeface="Courier" charset="0"/>
                <a:ea typeface="ＭＳ Ｐゴシック" charset="0"/>
                <a:cs typeface="Courier" charset="0"/>
                <a:sym typeface="Courier" charset="0"/>
              </a:rPr>
              <a:t> = ... ;        //  one of 3, 5, 6, 9, 10, 11</a:t>
            </a:r>
          </a:p>
          <a:p>
            <a:endParaRPr lang="en-US" sz="1275" dirty="0">
              <a:solidFill>
                <a:prstClr val="black"/>
              </a:solidFill>
              <a:latin typeface="Courier" charset="0"/>
              <a:ea typeface="ＭＳ Ｐゴシック" charset="0"/>
              <a:cs typeface="Courier" charset="0"/>
              <a:sym typeface="Courier" charset="0"/>
            </a:endParaRPr>
          </a:p>
          <a:p>
            <a:r>
              <a:rPr lang="en-US" sz="1275" dirty="0">
                <a:solidFill>
                  <a:prstClr val="black"/>
                </a:solidFill>
                <a:latin typeface="Courier" charset="0"/>
                <a:ea typeface="ＭＳ Ｐゴシック" charset="0"/>
                <a:cs typeface="Courier" charset="0"/>
                <a:sym typeface="Courier" charset="0"/>
              </a:rPr>
              <a:t>void setup() {</a:t>
            </a:r>
          </a:p>
          <a:p>
            <a:r>
              <a:rPr lang="en-US" sz="1275" dirty="0">
                <a:solidFill>
                  <a:prstClr val="black"/>
                </a:solidFill>
                <a:latin typeface="Courier" charset="0"/>
                <a:ea typeface="ＭＳ Ｐゴシック" charset="0"/>
                <a:cs typeface="Courier" charset="0"/>
                <a:sym typeface="Courier" charset="0"/>
              </a:rPr>
              <a:t>  </a:t>
            </a:r>
            <a:r>
              <a:rPr lang="en-US" sz="1275" dirty="0" err="1">
                <a:solidFill>
                  <a:prstClr val="black"/>
                </a:solidFill>
                <a:latin typeface="Courier" charset="0"/>
                <a:ea typeface="ＭＳ Ｐゴシック" charset="0"/>
                <a:cs typeface="Courier" charset="0"/>
                <a:sym typeface="Courier" charset="0"/>
              </a:rPr>
              <a:t>pinMode</a:t>
            </a:r>
            <a:r>
              <a:rPr lang="en-US" sz="1275" dirty="0">
                <a:solidFill>
                  <a:prstClr val="black"/>
                </a:solidFill>
                <a:latin typeface="Courier" charset="0"/>
                <a:ea typeface="ＭＳ Ｐゴシック" charset="0"/>
                <a:cs typeface="Courier" charset="0"/>
                <a:sym typeface="Courier" charset="0"/>
              </a:rPr>
              <a:t>( </a:t>
            </a:r>
            <a:r>
              <a:rPr lang="en-US" sz="1275" dirty="0" err="1">
                <a:solidFill>
                  <a:prstClr val="black"/>
                </a:solidFill>
                <a:latin typeface="Courier" charset="0"/>
                <a:ea typeface="ＭＳ Ｐゴシック" charset="0"/>
                <a:cs typeface="Courier" charset="0"/>
                <a:sym typeface="Courier" charset="0"/>
              </a:rPr>
              <a:t>PWM_pin</a:t>
            </a:r>
            <a:r>
              <a:rPr lang="en-US" sz="1275" dirty="0">
                <a:solidFill>
                  <a:prstClr val="black"/>
                </a:solidFill>
                <a:latin typeface="Courier" charset="0"/>
                <a:ea typeface="ＭＳ Ｐゴシック" charset="0"/>
                <a:cs typeface="Courier" charset="0"/>
                <a:sym typeface="Courier" charset="0"/>
              </a:rPr>
              <a:t>, OUTPUT);</a:t>
            </a:r>
          </a:p>
          <a:p>
            <a:r>
              <a:rPr lang="en-US" sz="1275" dirty="0">
                <a:solidFill>
                  <a:prstClr val="black"/>
                </a:solidFill>
                <a:latin typeface="Courier" charset="0"/>
                <a:ea typeface="ＭＳ Ｐゴシック" charset="0"/>
                <a:cs typeface="Courier" charset="0"/>
                <a:sym typeface="Courier" charset="0"/>
              </a:rPr>
              <a:t>}</a:t>
            </a:r>
          </a:p>
        </p:txBody>
      </p:sp>
      <p:sp>
        <p:nvSpPr>
          <p:cNvPr id="41988" name="Rectangle 4"/>
          <p:cNvSpPr>
            <a:spLocks/>
          </p:cNvSpPr>
          <p:nvPr/>
        </p:nvSpPr>
        <p:spPr bwMode="auto">
          <a:xfrm>
            <a:off x="1475632" y="2966889"/>
            <a:ext cx="6929438" cy="1024682"/>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1275">
                <a:solidFill>
                  <a:prstClr val="black"/>
                </a:solidFill>
                <a:latin typeface="Courier" charset="0"/>
                <a:ea typeface="ＭＳ Ｐゴシック" charset="0"/>
                <a:cs typeface="Courier" charset="0"/>
                <a:sym typeface="Courier" charset="0"/>
              </a:rPr>
              <a:t>void loop() {</a:t>
            </a:r>
          </a:p>
          <a:p>
            <a:r>
              <a:rPr lang="en-US" sz="1275">
                <a:solidFill>
                  <a:prstClr val="black"/>
                </a:solidFill>
                <a:latin typeface="Courier" charset="0"/>
                <a:ea typeface="ＭＳ Ｐゴシック" charset="0"/>
                <a:cs typeface="Courier" charset="0"/>
                <a:sym typeface="Courier" charset="0"/>
              </a:rPr>
              <a:t>  int duty_cycle = 150;     //  between 0 and 255</a:t>
            </a:r>
          </a:p>
          <a:p>
            <a:endParaRPr lang="en-US" sz="1275">
              <a:solidFill>
                <a:prstClr val="black"/>
              </a:solidFill>
              <a:latin typeface="Courier" charset="0"/>
              <a:ea typeface="ＭＳ Ｐゴシック" charset="0"/>
              <a:cs typeface="Courier" charset="0"/>
              <a:sym typeface="Courier" charset="0"/>
            </a:endParaRPr>
          </a:p>
          <a:p>
            <a:r>
              <a:rPr lang="en-US" sz="1275">
                <a:solidFill>
                  <a:prstClr val="black"/>
                </a:solidFill>
                <a:latin typeface="Courier" charset="0"/>
                <a:ea typeface="ＭＳ Ｐゴシック" charset="0"/>
                <a:cs typeface="Courier" charset="0"/>
                <a:sym typeface="Courier" charset="0"/>
              </a:rPr>
              <a:t>  analogWrite( PWM_pin, duty_cycle );</a:t>
            </a:r>
          </a:p>
          <a:p>
            <a:r>
              <a:rPr lang="en-US" sz="1275">
                <a:solidFill>
                  <a:prstClr val="black"/>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1396969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311760" y="111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PWM - A practical trial</a:t>
            </a:r>
            <a:endParaRPr lang="en-IN" sz="3000" b="0" strike="noStrike" spc="-1">
              <a:solidFill>
                <a:srgbClr val="000000"/>
              </a:solidFill>
              <a:latin typeface="Arial"/>
            </a:endParaRPr>
          </a:p>
        </p:txBody>
      </p:sp>
      <p:sp>
        <p:nvSpPr>
          <p:cNvPr id="388" name="PlaceHolder 2"/>
          <p:cNvSpPr>
            <a:spLocks noGrp="1"/>
          </p:cNvSpPr>
          <p:nvPr>
            <p:ph/>
          </p:nvPr>
        </p:nvSpPr>
        <p:spPr>
          <a:xfrm>
            <a:off x="311760" y="655200"/>
            <a:ext cx="8520120" cy="4374000"/>
          </a:xfrm>
          <a:prstGeom prst="rect">
            <a:avLst/>
          </a:prstGeom>
          <a:noFill/>
          <a:ln w="0">
            <a:noFill/>
          </a:ln>
        </p:spPr>
        <p:txBody>
          <a:bodyPr tIns="91440" bIns="91440" anchor="t">
            <a:normAutofit/>
          </a:bodyPr>
          <a:lstStyle/>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Once you get this example running, grab your arduino and shake it back and forth.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What you are doing here is essentially </a:t>
            </a:r>
            <a:r>
              <a:rPr lang="en" sz="2200" b="0" u="sng" strike="noStrike" spc="-1">
                <a:solidFill>
                  <a:srgbClr val="20124D"/>
                </a:solidFill>
                <a:uFillTx/>
                <a:latin typeface="Source Sans Pro"/>
                <a:ea typeface="Source Sans Pro"/>
              </a:rPr>
              <a:t>mapping time across the space. </a:t>
            </a:r>
            <a:endParaRPr lang="en-IN" sz="2200" b="0" strike="noStrike" spc="-1">
              <a:solidFill>
                <a:srgbClr val="000000"/>
              </a:solidFill>
              <a:latin typeface="Arial"/>
            </a:endParaRPr>
          </a:p>
          <a:p>
            <a:pPr marL="457200" indent="-368280">
              <a:lnSpc>
                <a:spcPct val="115000"/>
              </a:lnSpc>
              <a:buClr>
                <a:srgbClr val="20124D"/>
              </a:buClr>
              <a:buFont typeface="Source Sans Pro"/>
              <a:buChar char="●"/>
            </a:pPr>
            <a:r>
              <a:rPr lang="en" sz="2200" b="0" strike="noStrike" spc="-1">
                <a:solidFill>
                  <a:srgbClr val="20124D"/>
                </a:solidFill>
                <a:latin typeface="Source Sans Pro"/>
                <a:ea typeface="Source Sans Pro"/>
              </a:rPr>
              <a:t>To our eyes, the movement blurs each LED blink into a line. As the LED fades in and out, those little lines will grow and shrink in length. Now you are seeing the pulse width.</a:t>
            </a:r>
            <a:endParaRPr lang="en-IN" sz="2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254160" y="13500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Types of Arduino Sensors - Shields</a:t>
            </a:r>
            <a:endParaRPr lang="en-IN" sz="3000" b="0" strike="noStrike" spc="-1">
              <a:solidFill>
                <a:srgbClr val="000000"/>
              </a:solidFill>
              <a:latin typeface="Arial"/>
            </a:endParaRPr>
          </a:p>
        </p:txBody>
      </p:sp>
      <p:sp>
        <p:nvSpPr>
          <p:cNvPr id="390" name="PlaceHolder 2"/>
          <p:cNvSpPr>
            <a:spLocks noGrp="1"/>
          </p:cNvSpPr>
          <p:nvPr>
            <p:ph/>
          </p:nvPr>
        </p:nvSpPr>
        <p:spPr>
          <a:xfrm>
            <a:off x="128160" y="758520"/>
            <a:ext cx="4246200" cy="4299840"/>
          </a:xfrm>
          <a:prstGeom prst="rect">
            <a:avLst/>
          </a:prstGeom>
          <a:noFill/>
          <a:ln w="0">
            <a:noFill/>
          </a:ln>
        </p:spPr>
        <p:txBody>
          <a:bodyPr tIns="0" bIns="91440" anchor="t">
            <a:noAutofit/>
          </a:bodyPr>
          <a:lstStyle/>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HC- SR04 Ultrasonic Module</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IR Infrared Obstacle Avoidance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Soil </a:t>
            </a:r>
            <a:r>
              <a:rPr lang="en" sz="1550" b="0" u="sng" strike="noStrike" spc="-1">
                <a:solidFill>
                  <a:srgbClr val="5E2B97"/>
                </a:solidFill>
                <a:highlight>
                  <a:srgbClr val="FFFFFF"/>
                </a:highlight>
                <a:uFillTx/>
                <a:latin typeface="Arial"/>
                <a:ea typeface="Arial"/>
                <a:hlinkClick r:id="rId2"/>
              </a:rPr>
              <a:t>Hygrometer</a:t>
            </a:r>
            <a:r>
              <a:rPr lang="en" sz="1550" b="0" strike="noStrike" spc="-1">
                <a:solidFill>
                  <a:srgbClr val="5E2B97"/>
                </a:solidFill>
                <a:highlight>
                  <a:srgbClr val="FFFFFF"/>
                </a:highlight>
                <a:latin typeface="Arial"/>
                <a:ea typeface="Arial"/>
              </a:rPr>
              <a:t> Detection Module</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Soil Moisture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Microphone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Digital Barometric Pressure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Photoresistor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Digital thermal sensor – Temperature sensor</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Rotary Encoder Module</a:t>
            </a:r>
            <a:endParaRPr lang="en-IN" sz="1550" b="0" strike="noStrike" spc="-1">
              <a:solidFill>
                <a:srgbClr val="000000"/>
              </a:solidFill>
              <a:latin typeface="Arial"/>
            </a:endParaRPr>
          </a:p>
          <a:p>
            <a:pPr marL="274320" indent="-98280">
              <a:lnSpc>
                <a:spcPct val="162000"/>
              </a:lnSpc>
              <a:buClr>
                <a:srgbClr val="5E2B97"/>
              </a:buClr>
              <a:buFont typeface="Arial"/>
              <a:buAutoNum type="arabicPeriod"/>
            </a:pPr>
            <a:r>
              <a:rPr lang="en" sz="1550" b="0" strike="noStrike" spc="-1">
                <a:solidFill>
                  <a:srgbClr val="5E2B97"/>
                </a:solidFill>
                <a:highlight>
                  <a:srgbClr val="FFFFFF"/>
                </a:highlight>
                <a:latin typeface="Arial"/>
                <a:ea typeface="Arial"/>
              </a:rPr>
              <a:t>MQ-2 Gas sensor</a:t>
            </a:r>
            <a:endParaRPr lang="en-IN" sz="1550" b="0" strike="noStrike" spc="-1">
              <a:solidFill>
                <a:srgbClr val="000000"/>
              </a:solidFill>
              <a:latin typeface="Arial"/>
            </a:endParaRPr>
          </a:p>
        </p:txBody>
      </p:sp>
      <p:sp>
        <p:nvSpPr>
          <p:cNvPr id="391" name="Google Shape;330;p54"/>
          <p:cNvSpPr/>
          <p:nvPr/>
        </p:nvSpPr>
        <p:spPr>
          <a:xfrm>
            <a:off x="4477680" y="698760"/>
            <a:ext cx="4374000" cy="4388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SW-420 Motion sensor</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Humidity and Rain Detection  sensor</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Passive Buzzer Module</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Speed sensor Module</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IR Infrared Flame Detection sensor</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5V 2- Channel Relay module</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Breadboard Power Supply Module 3.3V</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HC- SR501 Pyroelectric Infrared Sensor</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Accelerometer Module</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DHT11 Temperature and Humidity sensor</a:t>
            </a:r>
            <a:endParaRPr lang="en-IN" sz="1550" b="0" strike="noStrike" spc="-1">
              <a:latin typeface="Arial"/>
            </a:endParaRPr>
          </a:p>
          <a:p>
            <a:pPr marL="457200" indent="-326880">
              <a:lnSpc>
                <a:spcPct val="162000"/>
              </a:lnSpc>
              <a:buClr>
                <a:srgbClr val="5E2B97"/>
              </a:buClr>
              <a:buFont typeface="Arial"/>
              <a:buAutoNum type="arabicPeriod" startAt="11"/>
            </a:pPr>
            <a:r>
              <a:rPr lang="en" sz="1550" b="0" strike="noStrike" spc="-1">
                <a:solidFill>
                  <a:srgbClr val="5E2B97"/>
                </a:solidFill>
                <a:latin typeface="Arial"/>
                <a:ea typeface="Arial"/>
              </a:rPr>
              <a:t>RF 433MHz Transmitter/Receiver</a:t>
            </a:r>
            <a:endParaRPr lang="en-IN" sz="155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311760" y="1234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Following Robot - Online resources</a:t>
            </a:r>
            <a:endParaRPr lang="en-IN" sz="3000" b="0" strike="noStrike" spc="-1">
              <a:solidFill>
                <a:srgbClr val="000000"/>
              </a:solidFill>
              <a:latin typeface="Arial"/>
            </a:endParaRPr>
          </a:p>
        </p:txBody>
      </p:sp>
      <p:sp>
        <p:nvSpPr>
          <p:cNvPr id="393" name="PlaceHolder 2"/>
          <p:cNvSpPr>
            <a:spLocks noGrp="1"/>
          </p:cNvSpPr>
          <p:nvPr>
            <p:ph/>
          </p:nvPr>
        </p:nvSpPr>
        <p:spPr>
          <a:xfrm>
            <a:off x="311760" y="620640"/>
            <a:ext cx="8520120" cy="1055880"/>
          </a:xfrm>
          <a:prstGeom prst="rect">
            <a:avLst/>
          </a:prstGeom>
          <a:noFill/>
          <a:ln w="0">
            <a:noFill/>
          </a:ln>
        </p:spPr>
        <p:txBody>
          <a:bodyPr tIns="91440" bIns="91440" anchor="t">
            <a:normAutofit fontScale="99000" lnSpcReduction="10000"/>
          </a:bodyPr>
          <a:lstStyle/>
          <a:p>
            <a:pPr marL="457200" indent="-334440">
              <a:lnSpc>
                <a:spcPct val="115000"/>
              </a:lnSpc>
              <a:buClr>
                <a:srgbClr val="7F7F7F"/>
              </a:buClr>
              <a:buFont typeface="Source Sans Pro"/>
              <a:buAutoNum type="arabicPeriod"/>
            </a:pPr>
            <a:r>
              <a:rPr lang="en" sz="1800" b="0" u="sng" strike="noStrike" spc="-1">
                <a:solidFill>
                  <a:srgbClr val="009688"/>
                </a:solidFill>
                <a:uFillTx/>
                <a:latin typeface="Source Sans Pro"/>
                <a:ea typeface="Source Sans Pro"/>
                <a:hlinkClick r:id="rId2"/>
              </a:rPr>
              <a:t>https://www.electronicshub.org/arduino-line-follower-robot/</a:t>
            </a:r>
            <a:endParaRPr lang="en-IN" sz="1800" b="0" strike="noStrike" spc="-1">
              <a:solidFill>
                <a:srgbClr val="000000"/>
              </a:solidFill>
              <a:latin typeface="Arial"/>
            </a:endParaRPr>
          </a:p>
          <a:p>
            <a:pPr marL="457200" indent="-334440">
              <a:lnSpc>
                <a:spcPct val="115000"/>
              </a:lnSpc>
              <a:buClr>
                <a:srgbClr val="7F7F7F"/>
              </a:buClr>
              <a:buFont typeface="Source Sans Pro"/>
              <a:buAutoNum type="arabicPeriod"/>
            </a:pPr>
            <a:r>
              <a:rPr lang="en" sz="1800" b="0" u="sng" strike="noStrike" spc="-1">
                <a:solidFill>
                  <a:srgbClr val="009688"/>
                </a:solidFill>
                <a:uFillTx/>
                <a:latin typeface="Source Sans Pro"/>
                <a:ea typeface="Source Sans Pro"/>
                <a:hlinkClick r:id="rId3"/>
              </a:rPr>
              <a:t>https://www.instructables.com/Line-Follower-Robot-PID-Control-Android-Setup/</a:t>
            </a:r>
            <a:endParaRPr lang="en-IN" sz="1800" b="0" strike="noStrike" spc="-1">
              <a:solidFill>
                <a:srgbClr val="000000"/>
              </a:solidFill>
              <a:latin typeface="Arial"/>
            </a:endParaRPr>
          </a:p>
          <a:p>
            <a:pPr marL="457200" indent="-334440">
              <a:lnSpc>
                <a:spcPct val="115000"/>
              </a:lnSpc>
              <a:buClr>
                <a:srgbClr val="7F7F7F"/>
              </a:buClr>
              <a:buFont typeface="Source Sans Pro"/>
              <a:buAutoNum type="arabicPeriod"/>
            </a:pPr>
            <a:r>
              <a:rPr lang="en" sz="1800" b="0" strike="noStrike" spc="-1">
                <a:solidFill>
                  <a:srgbClr val="7F7F7F"/>
                </a:solidFill>
                <a:latin typeface="Source Sans Pro"/>
                <a:ea typeface="Source Sans Pro"/>
              </a:rPr>
              <a:t>https://circuitdigest.com/microcontroller-projects/arduino-uno-line-follower-robot</a:t>
            </a:r>
            <a:endParaRPr lang="en-IN" sz="1800" b="0" strike="noStrike" spc="-1">
              <a:solidFill>
                <a:srgbClr val="000000"/>
              </a:solidFill>
              <a:latin typeface="Arial"/>
            </a:endParaRPr>
          </a:p>
        </p:txBody>
      </p:sp>
      <p:pic>
        <p:nvPicPr>
          <p:cNvPr id="394" name="Google Shape;337;p55" descr="How to build a arduino line follower robot project. - circuit diagram, output, working process, code etc.&#10;&#10;http://www.electronicshub.org/arduino-line-follower-robot/"/>
          <p:cNvPicPr/>
          <p:nvPr/>
        </p:nvPicPr>
        <p:blipFill>
          <a:blip r:embed="rId4"/>
          <a:stretch/>
        </p:blipFill>
        <p:spPr>
          <a:xfrm>
            <a:off x="152280" y="1829520"/>
            <a:ext cx="4215240" cy="3161520"/>
          </a:xfrm>
          <a:prstGeom prst="rect">
            <a:avLst/>
          </a:prstGeom>
          <a:ln w="0">
            <a:noFill/>
          </a:ln>
        </p:spPr>
      </p:pic>
      <p:pic>
        <p:nvPicPr>
          <p:cNvPr id="395" name="Google Shape;338;p55" descr="In this video, we are going to build a black line follower robot using an Arduino uno and some easily accessible components.&#10;Check out the full project tutorial: https://circuitdigest.com/microcontroller-projects/arduino-uno-line-follower-robot&#10;-------------------------------------------------------------------------------------------------------------------------&#10;If you have any doubt or questions regarding this project, you can visit https://circuitdigest.com/forums to get them answered or to start a discussion.&#10;&#10;Subscribe to our Newsletter to never miss an update on CircuitDigest: &#10;http://eepurl.com/dJ5xqU&#10;&#10;For more Arduino based projects, please visit https://circuitdigest.com/arduino-projects&#10;&#10;Find the latest electronics industry news covering new electronics components releases in various electronics domains such as embedded, power electronics, analog, digital, IoT, and Automotive industries: https://circuitdigest.com/news&#10;-------------------------------------------------------------------------------------------------------------------------&#10;Connect with CircuitDigest:&#10;👉 Website: https://circuitdigest.com/&#10;👉 Facebook: https://www.facebook.com/circuitdigest&#10;👉 Twitter: https://twitter.com/CircuitDigest&#10;👉 Instagram: https://www.instagram.com/circuit_digest&#10;👉 Pinterest: https://in.pinterest.com/circuitdigest&#10;👉 LinkedIn: https://www.linkedin.com/company/circuit-digest/&#10;&#10;Like, Share, and Subscribe to our YouTube Channel: https://www.youtube.com/Circuitdigest&#10;-------------------------------------------------------------------------------------------------------------------------&#10;#Arduino #arduinoproject #linefollowerrobot"/>
          <p:cNvPicPr/>
          <p:nvPr/>
        </p:nvPicPr>
        <p:blipFill>
          <a:blip r:embed="rId5"/>
          <a:stretch/>
        </p:blipFill>
        <p:spPr>
          <a:xfrm>
            <a:off x="4520520" y="1829520"/>
            <a:ext cx="4215240" cy="3161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additive="repl">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95"/>
                                        </p:tgtEl>
                                        <p:attrNameLst>
                                          <p:attrName>style.visibility</p:attrName>
                                        </p:attrNameLst>
                                      </p:cBhvr>
                                      <p:to>
                                        <p:strVal val="visible"/>
                                      </p:to>
                                    </p:set>
                                    <p:animEffect transition="in" filter="fade">
                                      <p:cBhvr additive="repl">
                                        <p:cTn id="12"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LFR - Components </a:t>
            </a:r>
            <a:endParaRPr lang="en-IN" sz="3000" b="0" strike="noStrike" spc="-1">
              <a:solidFill>
                <a:srgbClr val="000000"/>
              </a:solidFill>
              <a:latin typeface="Arial"/>
            </a:endParaRPr>
          </a:p>
        </p:txBody>
      </p:sp>
      <p:sp>
        <p:nvSpPr>
          <p:cNvPr id="397" name="PlaceHolder 2"/>
          <p:cNvSpPr>
            <a:spLocks noGrp="1"/>
          </p:cNvSpPr>
          <p:nvPr>
            <p:ph/>
          </p:nvPr>
        </p:nvSpPr>
        <p:spPr>
          <a:xfrm>
            <a:off x="126360" y="551880"/>
            <a:ext cx="3972240" cy="3994920"/>
          </a:xfrm>
          <a:prstGeom prst="rect">
            <a:avLst/>
          </a:prstGeom>
          <a:noFill/>
          <a:ln w="0">
            <a:noFill/>
          </a:ln>
        </p:spPr>
        <p:txBody>
          <a:bodyPr tIns="91440" bIns="91440" anchor="t">
            <a:normAutofit fontScale="99500" lnSpcReduction="10000"/>
          </a:bodyPr>
          <a:lstStyle/>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Arduino Uno - 1Nos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L293D motor driver- 1Nos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IR sensor module -2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7.4 or 9V battery -1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Battery Operated (BO) motors - 2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Motor wheel - 2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Castor wheel - 1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Hobby robot chassis - 1 Nos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Jumper Wires</a:t>
            </a:r>
            <a:endParaRPr lang="en-IN" sz="2000" b="0" strike="noStrike" spc="-1">
              <a:solidFill>
                <a:srgbClr val="000000"/>
              </a:solidFill>
              <a:latin typeface="Arial"/>
            </a:endParaRPr>
          </a:p>
          <a:p>
            <a:pPr marL="457200" indent="-355680">
              <a:lnSpc>
                <a:spcPct val="115000"/>
              </a:lnSpc>
              <a:buClr>
                <a:srgbClr val="5E2B97"/>
              </a:buClr>
              <a:buFont typeface="Source Sans Pro"/>
              <a:buAutoNum type="arabicPeriod"/>
            </a:pPr>
            <a:r>
              <a:rPr lang="en" sz="2000" b="0" strike="noStrike" spc="-1">
                <a:solidFill>
                  <a:srgbClr val="5E2B97"/>
                </a:solidFill>
                <a:latin typeface="Source Sans Pro"/>
                <a:ea typeface="Source Sans Pro"/>
              </a:rPr>
              <a:t>Screws</a:t>
            </a:r>
            <a:endParaRPr lang="en-IN" sz="2000" b="0" strike="noStrike" spc="-1">
              <a:solidFill>
                <a:srgbClr val="000000"/>
              </a:solidFill>
              <a:latin typeface="Arial"/>
            </a:endParaRPr>
          </a:p>
        </p:txBody>
      </p:sp>
      <p:pic>
        <p:nvPicPr>
          <p:cNvPr id="398" name="Google Shape;345;p56"/>
          <p:cNvPicPr/>
          <p:nvPr/>
        </p:nvPicPr>
        <p:blipFill>
          <a:blip r:embed="rId2"/>
          <a:stretch/>
        </p:blipFill>
        <p:spPr>
          <a:xfrm>
            <a:off x="4030200" y="625320"/>
            <a:ext cx="5029200" cy="3892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a:t>
            </a:r>
            <a:endParaRPr lang="en-IN" sz="3000" b="0" strike="noStrike" spc="-1">
              <a:solidFill>
                <a:srgbClr val="000000"/>
              </a:solidFill>
              <a:latin typeface="Arial"/>
            </a:endParaRPr>
          </a:p>
        </p:txBody>
      </p:sp>
      <p:sp>
        <p:nvSpPr>
          <p:cNvPr id="400" name="PlaceHolder 2"/>
          <p:cNvSpPr>
            <a:spLocks noGrp="1"/>
          </p:cNvSpPr>
          <p:nvPr>
            <p:ph/>
          </p:nvPr>
        </p:nvSpPr>
        <p:spPr>
          <a:xfrm>
            <a:off x="0" y="551880"/>
            <a:ext cx="4444920" cy="4534920"/>
          </a:xfrm>
          <a:prstGeom prst="rect">
            <a:avLst/>
          </a:prstGeom>
          <a:noFill/>
          <a:ln w="0">
            <a:noFill/>
          </a:ln>
        </p:spPr>
        <p:txBody>
          <a:bodyPr tIns="91440" bIns="91440" anchor="t">
            <a:normAutofit fontScale="89500"/>
          </a:bodyPr>
          <a:lstStyle/>
          <a:p>
            <a:pPr marL="457200" indent="-334440">
              <a:lnSpc>
                <a:spcPct val="115000"/>
              </a:lnSpc>
              <a:buClr>
                <a:srgbClr val="5E2B97"/>
              </a:buClr>
              <a:buFont typeface="Source Sans Pro"/>
              <a:buChar char="●"/>
            </a:pPr>
            <a:r>
              <a:rPr lang="en" sz="1800" b="0" strike="noStrike" spc="-1">
                <a:solidFill>
                  <a:srgbClr val="5E2B97"/>
                </a:solidFill>
                <a:latin typeface="Source Sans Pro"/>
                <a:ea typeface="Source Sans Pro"/>
              </a:rPr>
              <a:t>Line Follower Robot (LFR) is a simple autonomously guided robot that follows a line drawn on the ground to either detect a dark line on a white surface or a white line on a dark. </a:t>
            </a:r>
            <a:endParaRPr lang="en-IN" sz="1800" b="0" strike="noStrike" spc="-1">
              <a:solidFill>
                <a:srgbClr val="000000"/>
              </a:solidFill>
              <a:latin typeface="Arial"/>
            </a:endParaRPr>
          </a:p>
          <a:p>
            <a:pPr marL="457200" indent="-334440">
              <a:lnSpc>
                <a:spcPct val="115000"/>
              </a:lnSpc>
              <a:buClr>
                <a:srgbClr val="5E2B97"/>
              </a:buClr>
              <a:buFont typeface="Source Sans Pro"/>
              <a:buChar char="●"/>
            </a:pPr>
            <a:r>
              <a:rPr lang="en" sz="1800" b="0" strike="noStrike" spc="-1">
                <a:solidFill>
                  <a:srgbClr val="5E2B97"/>
                </a:solidFill>
                <a:latin typeface="Source Sans Pro"/>
                <a:ea typeface="Source Sans Pro"/>
              </a:rPr>
              <a:t>Line follower robot (LFR) follows a line, and in order to follow a line, robot must detect the line first. </a:t>
            </a:r>
            <a:endParaRPr lang="en-IN" sz="1800" b="0" strike="noStrike" spc="-1">
              <a:solidFill>
                <a:srgbClr val="000000"/>
              </a:solidFill>
              <a:latin typeface="Arial"/>
            </a:endParaRPr>
          </a:p>
          <a:p>
            <a:pPr marL="457200" indent="-334440">
              <a:lnSpc>
                <a:spcPct val="115000"/>
              </a:lnSpc>
              <a:buClr>
                <a:srgbClr val="5E2B97"/>
              </a:buClr>
              <a:buFont typeface="Source Sans Pro"/>
              <a:buChar char="●"/>
            </a:pPr>
            <a:r>
              <a:rPr lang="en" sz="1800" b="0" strike="noStrike" spc="-1">
                <a:solidFill>
                  <a:srgbClr val="5E2B97"/>
                </a:solidFill>
                <a:latin typeface="Source Sans Pro"/>
                <a:ea typeface="Source Sans Pro"/>
              </a:rPr>
              <a:t>Implement the line sensing mechanism in a LFR -  We all know that the reflection of light on the white surface is maximum and minimum on the black surface because the black surface absorbs maximum amount of light and doesn’t reach the photodiode.This property of light is used to detect the line. </a:t>
            </a:r>
            <a:endParaRPr lang="en-IN" sz="1800" b="0" strike="noStrike" spc="-1">
              <a:solidFill>
                <a:srgbClr val="000000"/>
              </a:solidFill>
              <a:latin typeface="Arial"/>
            </a:endParaRPr>
          </a:p>
        </p:txBody>
      </p:sp>
      <p:pic>
        <p:nvPicPr>
          <p:cNvPr id="401" name="Google Shape;352;p57"/>
          <p:cNvPicPr/>
          <p:nvPr/>
        </p:nvPicPr>
        <p:blipFill>
          <a:blip r:embed="rId2"/>
          <a:srcRect l="2695" r="4347"/>
          <a:stretch/>
        </p:blipFill>
        <p:spPr>
          <a:xfrm>
            <a:off x="4445280" y="473760"/>
            <a:ext cx="4698360" cy="3871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a:t>
            </a:r>
            <a:endParaRPr lang="en-IN" sz="3000" b="0" strike="noStrike" spc="-1">
              <a:solidFill>
                <a:srgbClr val="000000"/>
              </a:solidFill>
              <a:latin typeface="Arial"/>
            </a:endParaRPr>
          </a:p>
        </p:txBody>
      </p:sp>
      <p:sp>
        <p:nvSpPr>
          <p:cNvPr id="403" name="PlaceHolder 2"/>
          <p:cNvSpPr>
            <a:spLocks noGrp="1"/>
          </p:cNvSpPr>
          <p:nvPr>
            <p:ph/>
          </p:nvPr>
        </p:nvSpPr>
        <p:spPr>
          <a:xfrm>
            <a:off x="126360" y="551880"/>
            <a:ext cx="4110120" cy="453492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2000" b="0" strike="noStrike" spc="-1">
                <a:solidFill>
                  <a:srgbClr val="5E2B97"/>
                </a:solidFill>
                <a:latin typeface="Source Sans Pro"/>
                <a:ea typeface="Source Sans Pro"/>
              </a:rPr>
              <a:t>To detect light, either LDR (light-dependent resistor) or an IR sensor can be used. The IR sensor has higher accuracy. To detect the line, two IR sensors are placed one on the left and other on the right side of the robot as marked in the diagram below. We then place the robot on the line such that the line lies in the middle of both sensors. </a:t>
            </a:r>
            <a:endParaRPr lang="en-IN" sz="2000" b="0" strike="noStrike" spc="-1">
              <a:solidFill>
                <a:srgbClr val="000000"/>
              </a:solidFill>
              <a:latin typeface="Arial"/>
            </a:endParaRPr>
          </a:p>
        </p:txBody>
      </p:sp>
      <p:pic>
        <p:nvPicPr>
          <p:cNvPr id="404" name="Google Shape;359;p58"/>
          <p:cNvPicPr/>
          <p:nvPr/>
        </p:nvPicPr>
        <p:blipFill>
          <a:blip r:embed="rId2"/>
          <a:stretch/>
        </p:blipFill>
        <p:spPr>
          <a:xfrm>
            <a:off x="4572000" y="464040"/>
            <a:ext cx="3957840" cy="4214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a:t>
            </a:r>
            <a:endParaRPr lang="en-IN" sz="3000" b="0" strike="noStrike" spc="-1">
              <a:solidFill>
                <a:srgbClr val="000000"/>
              </a:solidFill>
              <a:latin typeface="Arial"/>
            </a:endParaRPr>
          </a:p>
        </p:txBody>
      </p:sp>
      <p:sp>
        <p:nvSpPr>
          <p:cNvPr id="406" name="PlaceHolder 2"/>
          <p:cNvSpPr>
            <a:spLocks noGrp="1"/>
          </p:cNvSpPr>
          <p:nvPr>
            <p:ph/>
          </p:nvPr>
        </p:nvSpPr>
        <p:spPr>
          <a:xfrm>
            <a:off x="126360" y="551880"/>
            <a:ext cx="4444920" cy="4534920"/>
          </a:xfrm>
          <a:prstGeom prst="rect">
            <a:avLst/>
          </a:prstGeom>
          <a:noFill/>
          <a:ln w="0">
            <a:noFill/>
          </a:ln>
        </p:spPr>
        <p:txBody>
          <a:bodyPr tIns="91440" bIns="91440" anchor="t">
            <a:normAutofit fontScale="88000" lnSpcReduction="20000"/>
          </a:bodyPr>
          <a:lstStyle/>
          <a:p>
            <a:pPr>
              <a:lnSpc>
                <a:spcPct val="115000"/>
              </a:lnSpc>
              <a:spcAft>
                <a:spcPts val="1199"/>
              </a:spcAft>
              <a:buNone/>
              <a:tabLst>
                <a:tab pos="0" algn="l"/>
              </a:tabLst>
            </a:pPr>
            <a:r>
              <a:rPr lang="en" sz="2000" b="0" strike="noStrike" spc="-1">
                <a:solidFill>
                  <a:srgbClr val="5E2B97"/>
                </a:solidFill>
                <a:latin typeface="Source Sans Pro"/>
                <a:ea typeface="Source Sans Pro"/>
              </a:rPr>
              <a:t>Infrared sensors consist of two elements, a transmitter and a receiver. The transmitter is basically an IR LED, which produces the signal and the IR receiver is a photodiode, which senses the signal produced by the transmitter. The IR sensors emits the infrared light on an object, the light hitting the black part gets absorbed thus giving a low output but the light hitting the white part reflects back to the transmitter which is then detected by the infrared receiver, thereby giving an analog output. Using the stated principle, we control the movement of the robot by driving the wheels attached to the motors, the motors are controlled by a microcontroller.</a:t>
            </a:r>
            <a:endParaRPr lang="en-IN" sz="2000" b="0" strike="noStrike" spc="-1">
              <a:solidFill>
                <a:srgbClr val="000000"/>
              </a:solidFill>
              <a:latin typeface="Arial"/>
            </a:endParaRPr>
          </a:p>
        </p:txBody>
      </p:sp>
      <p:pic>
        <p:nvPicPr>
          <p:cNvPr id="407" name="Google Shape;366;p59"/>
          <p:cNvPicPr/>
          <p:nvPr/>
        </p:nvPicPr>
        <p:blipFill>
          <a:blip r:embed="rId2"/>
          <a:stretch/>
        </p:blipFill>
        <p:spPr>
          <a:xfrm>
            <a:off x="4530960" y="1175040"/>
            <a:ext cx="4444920" cy="2449440"/>
          </a:xfrm>
          <a:prstGeom prst="rect">
            <a:avLst/>
          </a:prstGeom>
          <a:ln w="0">
            <a:noFill/>
          </a:ln>
        </p:spPr>
      </p:pic>
      <p:sp>
        <p:nvSpPr>
          <p:cNvPr id="408" name="PlaceHolder 3"/>
          <p:cNvSpPr>
            <a:spLocks noGrp="1"/>
          </p:cNvSpPr>
          <p:nvPr>
            <p:ph/>
          </p:nvPr>
        </p:nvSpPr>
        <p:spPr>
          <a:xfrm>
            <a:off x="4499640" y="3819600"/>
            <a:ext cx="4507920" cy="89928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1000" b="0" strike="noStrike" spc="-1">
                <a:solidFill>
                  <a:srgbClr val="7F7F7F"/>
                </a:solidFill>
                <a:latin typeface="Source Sans Pro"/>
                <a:ea typeface="Source Sans Pro"/>
              </a:rPr>
              <a:t>More on IR Sensor: </a:t>
            </a:r>
            <a:r>
              <a:rPr lang="en" sz="1310" b="0" u="sng" strike="noStrike" spc="-1">
                <a:solidFill>
                  <a:srgbClr val="009688"/>
                </a:solidFill>
                <a:uFillTx/>
                <a:latin typeface="Source Sans Pro"/>
                <a:ea typeface="Source Sans Pro"/>
                <a:hlinkClick r:id="rId3"/>
              </a:rPr>
              <a:t>https://robu.in/ir-sensor-working/#:~:text=IR%20sensor%20is%20an%20electronic,some%20form%20of%20thermal%20radiation</a:t>
            </a:r>
            <a:r>
              <a:rPr lang="en" sz="1310" b="0" strike="noStrike" spc="-1">
                <a:solidFill>
                  <a:srgbClr val="20124D"/>
                </a:solidFill>
                <a:latin typeface="Source Sans Pro"/>
                <a:ea typeface="Source Sans Pro"/>
              </a:rPr>
              <a:t>.</a:t>
            </a:r>
            <a:endParaRPr lang="en-IN" sz="131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1810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Historical Bytes</a:t>
            </a:r>
            <a:endParaRPr lang="en-IN" sz="3000" b="0" strike="noStrike" spc="-1">
              <a:solidFill>
                <a:srgbClr val="000000"/>
              </a:solidFill>
              <a:latin typeface="Arial"/>
            </a:endParaRPr>
          </a:p>
        </p:txBody>
      </p:sp>
      <p:sp>
        <p:nvSpPr>
          <p:cNvPr id="297" name="PlaceHolder 2"/>
          <p:cNvSpPr>
            <a:spLocks noGrp="1"/>
          </p:cNvSpPr>
          <p:nvPr>
            <p:ph/>
          </p:nvPr>
        </p:nvSpPr>
        <p:spPr>
          <a:xfrm>
            <a:off x="129600" y="712440"/>
            <a:ext cx="8884440" cy="903960"/>
          </a:xfrm>
          <a:prstGeom prst="rect">
            <a:avLst/>
          </a:prstGeom>
          <a:noFill/>
          <a:ln w="0">
            <a:noFill/>
          </a:ln>
        </p:spPr>
        <p:txBody>
          <a:bodyPr tIns="91440" bIns="91440" anchor="t">
            <a:normAutofit fontScale="93000"/>
          </a:bodyPr>
          <a:lstStyle/>
          <a:p>
            <a:pPr>
              <a:lnSpc>
                <a:spcPct val="115000"/>
              </a:lnSpc>
              <a:spcAft>
                <a:spcPts val="1199"/>
              </a:spcAft>
              <a:buNone/>
              <a:tabLst>
                <a:tab pos="0" algn="l"/>
              </a:tabLst>
            </a:pPr>
            <a:r>
              <a:rPr lang="en" sz="2200" b="0" strike="noStrike" spc="-1">
                <a:solidFill>
                  <a:srgbClr val="20124D"/>
                </a:solidFill>
                <a:latin typeface="Source Sans Pro"/>
                <a:ea typeface="Source Sans Pro"/>
              </a:rPr>
              <a:t>The term</a:t>
            </a:r>
            <a:r>
              <a:rPr lang="en" sz="2200" b="0" u="sng" strike="noStrike" spc="-1">
                <a:solidFill>
                  <a:srgbClr val="20124D"/>
                </a:solidFill>
                <a:uFillTx/>
                <a:latin typeface="Source Sans Pro"/>
                <a:ea typeface="Source Sans Pro"/>
              </a:rPr>
              <a:t> interaction design</a:t>
            </a:r>
            <a:r>
              <a:rPr lang="en" sz="2200" b="0" strike="noStrike" spc="-1">
                <a:solidFill>
                  <a:srgbClr val="20124D"/>
                </a:solidFill>
                <a:latin typeface="Source Sans Pro"/>
                <a:ea typeface="Source Sans Pro"/>
              </a:rPr>
              <a:t> was coined by Bill Verplank and Bill Moggridge in the mid-1980s. </a:t>
            </a:r>
            <a:endParaRPr lang="en-IN" sz="2200" b="0" strike="noStrike" spc="-1">
              <a:solidFill>
                <a:srgbClr val="000000"/>
              </a:solidFill>
              <a:latin typeface="Arial"/>
            </a:endParaRPr>
          </a:p>
        </p:txBody>
      </p:sp>
      <p:sp>
        <p:nvSpPr>
          <p:cNvPr id="298" name="Google Shape;89;p17"/>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pic>
        <p:nvPicPr>
          <p:cNvPr id="299" name="Google Shape;90;p17"/>
          <p:cNvPicPr/>
          <p:nvPr/>
        </p:nvPicPr>
        <p:blipFill>
          <a:blip r:embed="rId2"/>
          <a:srcRect l="20229" r="14326"/>
          <a:stretch/>
        </p:blipFill>
        <p:spPr>
          <a:xfrm>
            <a:off x="1703160" y="1712520"/>
            <a:ext cx="2599920" cy="2979720"/>
          </a:xfrm>
          <a:prstGeom prst="rect">
            <a:avLst/>
          </a:prstGeom>
          <a:ln w="0">
            <a:noFill/>
          </a:ln>
        </p:spPr>
      </p:pic>
      <p:grpSp>
        <p:nvGrpSpPr>
          <p:cNvPr id="300" name="Google Shape;91;p17"/>
          <p:cNvGrpSpPr/>
          <p:nvPr/>
        </p:nvGrpSpPr>
        <p:grpSpPr>
          <a:xfrm>
            <a:off x="769320" y="1191960"/>
            <a:ext cx="7923240" cy="3475440"/>
            <a:chOff x="769320" y="1191960"/>
            <a:chExt cx="7923240" cy="3475440"/>
          </a:xfrm>
        </p:grpSpPr>
        <p:pic>
          <p:nvPicPr>
            <p:cNvPr id="301" name="Google Shape;92;p17"/>
            <p:cNvPicPr/>
            <p:nvPr/>
          </p:nvPicPr>
          <p:blipFill>
            <a:blip r:embed="rId3"/>
            <a:stretch/>
          </p:blipFill>
          <p:spPr>
            <a:xfrm>
              <a:off x="4728600" y="1737000"/>
              <a:ext cx="3963960" cy="2930400"/>
            </a:xfrm>
            <a:prstGeom prst="rect">
              <a:avLst/>
            </a:prstGeom>
            <a:ln w="0">
              <a:noFill/>
            </a:ln>
          </p:spPr>
        </p:pic>
        <p:sp>
          <p:nvSpPr>
            <p:cNvPr id="302" name="Google Shape;93;p17"/>
            <p:cNvSpPr/>
            <p:nvPr/>
          </p:nvSpPr>
          <p:spPr>
            <a:xfrm rot="5400000">
              <a:off x="7408440" y="1506960"/>
              <a:ext cx="771480" cy="141480"/>
            </a:xfrm>
            <a:prstGeom prst="rightArrow">
              <a:avLst>
                <a:gd name="adj1" fmla="val 50000"/>
                <a:gd name="adj2" fmla="val 50000"/>
              </a:avLst>
            </a:prstGeom>
            <a:solidFill>
              <a:schemeClr val="lt2"/>
            </a:solidFill>
            <a:ln w="9525">
              <a:solidFill>
                <a:srgbClr val="000000"/>
              </a:solidFill>
              <a:round/>
            </a:ln>
          </p:spPr>
          <p:style>
            <a:lnRef idx="0">
              <a:scrgbClr r="0" g="0" b="0"/>
            </a:lnRef>
            <a:fillRef idx="0">
              <a:scrgbClr r="0" g="0" b="0"/>
            </a:fillRef>
            <a:effectRef idx="0">
              <a:scrgbClr r="0" g="0" b="0"/>
            </a:effectRef>
            <a:fontRef idx="minor"/>
          </p:style>
        </p:sp>
        <p:sp>
          <p:nvSpPr>
            <p:cNvPr id="303" name="Google Shape;94;p17"/>
            <p:cNvSpPr/>
            <p:nvPr/>
          </p:nvSpPr>
          <p:spPr>
            <a:xfrm>
              <a:off x="769320" y="2068200"/>
              <a:ext cx="1354680" cy="396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400" b="1" strike="noStrike" spc="-1">
                  <a:solidFill>
                    <a:srgbClr val="000000"/>
                  </a:solidFill>
                  <a:latin typeface="Arial"/>
                  <a:ea typeface="Arial"/>
                </a:rPr>
                <a:t>Bill Verplank</a:t>
              </a:r>
              <a:endParaRPr lang="en-IN" sz="1400" b="0" strike="noStrike" spc="-1">
                <a:latin typeface="Arial"/>
              </a:endParaRPr>
            </a:p>
          </p:txBody>
        </p:sp>
        <p:sp>
          <p:nvSpPr>
            <p:cNvPr id="304" name="Google Shape;95;p17"/>
            <p:cNvSpPr/>
            <p:nvPr/>
          </p:nvSpPr>
          <p:spPr>
            <a:xfrm rot="2574000">
              <a:off x="1819080" y="2676960"/>
              <a:ext cx="654840" cy="106200"/>
            </a:xfrm>
            <a:prstGeom prst="rightArrow">
              <a:avLst>
                <a:gd name="adj1" fmla="val 50000"/>
                <a:gd name="adj2" fmla="val 33702"/>
              </a:avLst>
            </a:prstGeom>
            <a:solidFill>
              <a:schemeClr val="lt1"/>
            </a:solidFill>
            <a:ln w="9525">
              <a:solidFill>
                <a:srgbClr val="FFFFFF"/>
              </a:solidFill>
              <a:round/>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Movements</a:t>
            </a:r>
            <a:endParaRPr lang="en-IN" sz="3000" b="0" strike="noStrike" spc="-1">
              <a:solidFill>
                <a:srgbClr val="000000"/>
              </a:solidFill>
              <a:latin typeface="Arial"/>
            </a:endParaRPr>
          </a:p>
        </p:txBody>
      </p:sp>
      <p:sp>
        <p:nvSpPr>
          <p:cNvPr id="410" name="PlaceHolder 2"/>
          <p:cNvSpPr>
            <a:spLocks noGrp="1"/>
          </p:cNvSpPr>
          <p:nvPr>
            <p:ph/>
          </p:nvPr>
        </p:nvSpPr>
        <p:spPr>
          <a:xfrm>
            <a:off x="126360" y="623520"/>
            <a:ext cx="6394320" cy="4463280"/>
          </a:xfrm>
          <a:prstGeom prst="rect">
            <a:avLst/>
          </a:prstGeom>
          <a:noFill/>
          <a:ln w="0">
            <a:noFill/>
          </a:ln>
        </p:spPr>
        <p:txBody>
          <a:bodyPr tIns="91440" bIns="91440" anchor="t">
            <a:normAutofit fontScale="74000" lnSpcReduction="10000"/>
          </a:bodyPr>
          <a:lstStyle/>
          <a:p>
            <a:pPr>
              <a:lnSpc>
                <a:spcPct val="115000"/>
              </a:lnSpc>
              <a:buNone/>
              <a:tabLst>
                <a:tab pos="0" algn="l"/>
              </a:tabLst>
            </a:pPr>
            <a:r>
              <a:rPr lang="en" sz="2000" b="0" strike="noStrike" spc="-1">
                <a:solidFill>
                  <a:srgbClr val="5E2B97"/>
                </a:solidFill>
                <a:latin typeface="Source Sans Pro"/>
                <a:ea typeface="Source Sans Pro"/>
              </a:rPr>
              <a:t>A typical line follower robot has two sets of motors, left and right motor.s Both motors rotate  on the basis of the signal received from the left and the right sensors respectively. The robot needs to perform 4 sets of motion which includes </a:t>
            </a:r>
            <a:endParaRPr lang="en-IN" sz="2000" b="0" strike="noStrike" spc="-1">
              <a:solidFill>
                <a:srgbClr val="000000"/>
              </a:solidFill>
              <a:latin typeface="Arial"/>
            </a:endParaRPr>
          </a:p>
          <a:p>
            <a:pPr marL="457200" indent="-336600">
              <a:lnSpc>
                <a:spcPct val="115000"/>
              </a:lnSpc>
              <a:spcBef>
                <a:spcPts val="1199"/>
              </a:spcBef>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moving forward, </a:t>
            </a:r>
            <a:endParaRPr lang="en-IN" sz="2000" b="0" strike="noStrike" spc="-1">
              <a:solidFill>
                <a:srgbClr val="000000"/>
              </a:solidFill>
              <a:latin typeface="Arial"/>
            </a:endParaRPr>
          </a:p>
          <a:p>
            <a:pPr marL="457200" indent="-33660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turning left, </a:t>
            </a:r>
            <a:endParaRPr lang="en-IN" sz="2000" b="0" strike="noStrike" spc="-1">
              <a:solidFill>
                <a:srgbClr val="000000"/>
              </a:solidFill>
              <a:latin typeface="Arial"/>
            </a:endParaRPr>
          </a:p>
          <a:p>
            <a:pPr marL="457200" indent="-33660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turning right and </a:t>
            </a:r>
            <a:endParaRPr lang="en-IN" sz="2000" b="0" strike="noStrike" spc="-1">
              <a:solidFill>
                <a:srgbClr val="000000"/>
              </a:solidFill>
              <a:latin typeface="Arial"/>
            </a:endParaRPr>
          </a:p>
          <a:p>
            <a:pPr marL="457200" indent="-33660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coming to a halt.</a:t>
            </a:r>
            <a:endParaRPr lang="en-IN" sz="2000" b="0" strike="noStrike" spc="-1">
              <a:solidFill>
                <a:srgbClr val="000000"/>
              </a:solidFill>
              <a:latin typeface="Arial"/>
            </a:endParaRPr>
          </a:p>
          <a:p>
            <a:pPr marL="57240" indent="399960">
              <a:lnSpc>
                <a:spcPct val="115000"/>
              </a:lnSpc>
              <a:spcBef>
                <a:spcPts val="1199"/>
              </a:spcBef>
              <a:buNone/>
              <a:tabLst>
                <a:tab pos="0" algn="l"/>
              </a:tabLst>
            </a:pPr>
            <a:r>
              <a:rPr lang="en" sz="2000" b="0" strike="noStrike" spc="-1">
                <a:solidFill>
                  <a:srgbClr val="5E2B97"/>
                </a:solidFill>
                <a:latin typeface="Source Sans Pro"/>
                <a:ea typeface="Source Sans Pro"/>
              </a:rPr>
              <a:t>When the robot moves forward, both the sensors wait for the line to be detected. For example, if the IR Sensor 1 detects the black line, it means that there is a right curve (or turn) ahead.</a:t>
            </a:r>
            <a:endParaRPr lang="en-IN" sz="2000" b="0" strike="noStrike" spc="-1">
              <a:solidFill>
                <a:srgbClr val="000000"/>
              </a:solidFill>
              <a:latin typeface="Arial"/>
            </a:endParaRPr>
          </a:p>
          <a:p>
            <a:pPr marL="57240" indent="399960">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Arduino UNO detects this change and sends signal to motor driver accordingly. In order to turn right, the motor on the right side of the robot is slowed down using PWM, while the motor on the left side is run at normal speed.</a:t>
            </a:r>
            <a:endParaRPr lang="en-IN" sz="2000" b="0" strike="noStrike" spc="-1">
              <a:solidFill>
                <a:srgbClr val="000000"/>
              </a:solidFill>
              <a:latin typeface="Arial"/>
            </a:endParaRPr>
          </a:p>
        </p:txBody>
      </p:sp>
      <p:pic>
        <p:nvPicPr>
          <p:cNvPr id="411" name="Google Shape;374;p60"/>
          <p:cNvPicPr/>
          <p:nvPr/>
        </p:nvPicPr>
        <p:blipFill>
          <a:blip r:embed="rId2"/>
          <a:stretch/>
        </p:blipFill>
        <p:spPr>
          <a:xfrm>
            <a:off x="6590520" y="739800"/>
            <a:ext cx="2442960" cy="2601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Moving Forward </a:t>
            </a:r>
            <a:endParaRPr lang="en-IN" sz="3000" b="0" strike="noStrike" spc="-1">
              <a:solidFill>
                <a:srgbClr val="000000"/>
              </a:solidFill>
              <a:latin typeface="Arial"/>
            </a:endParaRPr>
          </a:p>
        </p:txBody>
      </p:sp>
      <p:sp>
        <p:nvSpPr>
          <p:cNvPr id="413" name="PlaceHolder 2"/>
          <p:cNvSpPr>
            <a:spLocks noGrp="1"/>
          </p:cNvSpPr>
          <p:nvPr>
            <p:ph/>
          </p:nvPr>
        </p:nvSpPr>
        <p:spPr>
          <a:xfrm>
            <a:off x="126360" y="623520"/>
            <a:ext cx="4444920" cy="4463280"/>
          </a:xfrm>
          <a:prstGeom prst="rect">
            <a:avLst/>
          </a:prstGeom>
          <a:noFill/>
          <a:ln w="0">
            <a:noFill/>
          </a:ln>
        </p:spPr>
        <p:txBody>
          <a:bodyPr tIns="91440" bIns="91440" anchor="t">
            <a:normAutofit fontScale="93000"/>
          </a:bodyPr>
          <a:lstStyle/>
          <a:p>
            <a:pPr>
              <a:lnSpc>
                <a:spcPct val="115000"/>
              </a:lnSpc>
              <a:spcAft>
                <a:spcPts val="1199"/>
              </a:spcAft>
              <a:buNone/>
              <a:tabLst>
                <a:tab pos="0" algn="l"/>
              </a:tabLst>
            </a:pPr>
            <a:r>
              <a:rPr lang="en" sz="2000" b="0" strike="noStrike" spc="-1">
                <a:solidFill>
                  <a:srgbClr val="5E2B97"/>
                </a:solidFill>
                <a:latin typeface="Source Sans Pro"/>
                <a:ea typeface="Source Sans Pro"/>
              </a:rPr>
              <a:t>I	n this case, when both the sensors are on a white surface and the line is between the two sensors, the robot should move forward, i.e., both the motors should rotate such that the robot moves in forward direction (actually both the motors should rotate in the opposite direction due to the placement of motors in our setup. But for the sake of simplicity, we will call the motors rotating forward.)</a:t>
            </a:r>
            <a:endParaRPr lang="en-IN" sz="2000" b="0" strike="noStrike" spc="-1">
              <a:solidFill>
                <a:srgbClr val="000000"/>
              </a:solidFill>
              <a:latin typeface="Arial"/>
            </a:endParaRPr>
          </a:p>
        </p:txBody>
      </p:sp>
      <p:pic>
        <p:nvPicPr>
          <p:cNvPr id="414" name="Google Shape;381;p61"/>
          <p:cNvPicPr/>
          <p:nvPr/>
        </p:nvPicPr>
        <p:blipFill>
          <a:blip r:embed="rId2"/>
          <a:stretch/>
        </p:blipFill>
        <p:spPr>
          <a:xfrm>
            <a:off x="4994640" y="942120"/>
            <a:ext cx="3585960" cy="3502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Turning Left</a:t>
            </a:r>
            <a:endParaRPr lang="en-IN" sz="3000" b="0" strike="noStrike" spc="-1">
              <a:solidFill>
                <a:srgbClr val="000000"/>
              </a:solidFill>
              <a:latin typeface="Arial"/>
            </a:endParaRPr>
          </a:p>
        </p:txBody>
      </p:sp>
      <p:sp>
        <p:nvSpPr>
          <p:cNvPr id="416" name="PlaceHolder 2"/>
          <p:cNvSpPr>
            <a:spLocks noGrp="1"/>
          </p:cNvSpPr>
          <p:nvPr>
            <p:ph/>
          </p:nvPr>
        </p:nvSpPr>
        <p:spPr>
          <a:xfrm>
            <a:off x="126360" y="551880"/>
            <a:ext cx="4741560" cy="4534920"/>
          </a:xfrm>
          <a:prstGeom prst="rect">
            <a:avLst/>
          </a:prstGeom>
          <a:noFill/>
          <a:ln w="0">
            <a:noFill/>
          </a:ln>
        </p:spPr>
        <p:txBody>
          <a:bodyPr tIns="91440" bIns="91440" anchor="t">
            <a:normAutofit fontScale="93000"/>
          </a:bodyPr>
          <a:lstStyle/>
          <a:p>
            <a:pPr>
              <a:lnSpc>
                <a:spcPct val="115000"/>
              </a:lnSpc>
              <a:buNone/>
              <a:tabLst>
                <a:tab pos="0" algn="l"/>
              </a:tabLst>
            </a:pPr>
            <a:r>
              <a:rPr lang="en" sz="2000" b="0" strike="noStrike" spc="-1">
                <a:solidFill>
                  <a:srgbClr val="5E2B97"/>
                </a:solidFill>
                <a:latin typeface="Source Sans Pro"/>
                <a:ea typeface="Source Sans Pro"/>
              </a:rPr>
              <a:t>In this case, the left sensor is on top of the dark line, whereas the right sensor is on the white part, hence the left sensor detects the black line and gives a signal, to the microcontroller.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Since, signal comes from the left sensor, the robot should turn to the left direction. Therefore, the left motor rotates backwards and the right motor rotates in forward direction. Thus, the robot turns towards left side.</a:t>
            </a:r>
            <a:endParaRPr lang="en-IN" sz="2000" b="0" strike="noStrike" spc="-1">
              <a:solidFill>
                <a:srgbClr val="000000"/>
              </a:solidFill>
              <a:latin typeface="Arial"/>
            </a:endParaRPr>
          </a:p>
        </p:txBody>
      </p:sp>
      <p:pic>
        <p:nvPicPr>
          <p:cNvPr id="417" name="Google Shape;388;p62"/>
          <p:cNvPicPr/>
          <p:nvPr/>
        </p:nvPicPr>
        <p:blipFill>
          <a:blip r:embed="rId2"/>
          <a:stretch/>
        </p:blipFill>
        <p:spPr>
          <a:xfrm>
            <a:off x="5024880" y="913680"/>
            <a:ext cx="3621960" cy="3621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a:t>
            </a:r>
            <a:endParaRPr lang="en-IN" sz="3000" b="0" strike="noStrike" spc="-1">
              <a:solidFill>
                <a:srgbClr val="000000"/>
              </a:solidFill>
              <a:latin typeface="Arial"/>
            </a:endParaRPr>
          </a:p>
        </p:txBody>
      </p:sp>
      <p:sp>
        <p:nvSpPr>
          <p:cNvPr id="419" name="PlaceHolder 2"/>
          <p:cNvSpPr>
            <a:spLocks noGrp="1"/>
          </p:cNvSpPr>
          <p:nvPr>
            <p:ph/>
          </p:nvPr>
        </p:nvSpPr>
        <p:spPr>
          <a:xfrm>
            <a:off x="126360" y="551880"/>
            <a:ext cx="4444920" cy="4534920"/>
          </a:xfrm>
          <a:prstGeom prst="rect">
            <a:avLst/>
          </a:prstGeom>
          <a:noFill/>
          <a:ln w="0">
            <a:noFill/>
          </a:ln>
        </p:spPr>
        <p:txBody>
          <a:bodyPr tIns="91440" bIns="91440" anchor="t">
            <a:normAutofit/>
          </a:bodyPr>
          <a:lstStyle/>
          <a:p>
            <a:pPr>
              <a:lnSpc>
                <a:spcPct val="115000"/>
              </a:lnSpc>
              <a:buNone/>
              <a:tabLst>
                <a:tab pos="0" algn="l"/>
              </a:tabLst>
            </a:pPr>
            <a:r>
              <a:rPr lang="en" sz="2000" b="0" strike="noStrike" spc="-1">
                <a:solidFill>
                  <a:srgbClr val="5E2B97"/>
                </a:solidFill>
                <a:latin typeface="Source Sans Pro"/>
                <a:ea typeface="Source Sans Pro"/>
              </a:rPr>
              <a:t>This case is similar to the left case, but in this situation only the right sensor detects the line which means that the robot should turn in the right direction.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To turn the robot towards the right direction, the left motor rotates forward and the right motor rotates backwards and as a result, the robot turns towards the right direction.</a:t>
            </a:r>
            <a:endParaRPr lang="en-IN" sz="2000" b="0" strike="noStrike" spc="-1">
              <a:solidFill>
                <a:srgbClr val="000000"/>
              </a:solidFill>
              <a:latin typeface="Arial"/>
            </a:endParaRPr>
          </a:p>
        </p:txBody>
      </p:sp>
      <p:pic>
        <p:nvPicPr>
          <p:cNvPr id="420" name="Google Shape;395;p63"/>
          <p:cNvPicPr/>
          <p:nvPr/>
        </p:nvPicPr>
        <p:blipFill>
          <a:blip r:embed="rId2"/>
          <a:stretch/>
        </p:blipFill>
        <p:spPr>
          <a:xfrm>
            <a:off x="4925520" y="661680"/>
            <a:ext cx="3835440" cy="3819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207000" y="1720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Stopping</a:t>
            </a:r>
            <a:endParaRPr lang="en-IN" sz="3000" b="0" strike="noStrike" spc="-1">
              <a:solidFill>
                <a:srgbClr val="000000"/>
              </a:solidFill>
              <a:latin typeface="Arial"/>
            </a:endParaRPr>
          </a:p>
        </p:txBody>
      </p:sp>
      <p:sp>
        <p:nvSpPr>
          <p:cNvPr id="422" name="PlaceHolder 2"/>
          <p:cNvSpPr>
            <a:spLocks noGrp="1"/>
          </p:cNvSpPr>
          <p:nvPr>
            <p:ph/>
          </p:nvPr>
        </p:nvSpPr>
        <p:spPr>
          <a:xfrm>
            <a:off x="126360" y="942120"/>
            <a:ext cx="4444920" cy="4144320"/>
          </a:xfrm>
          <a:prstGeom prst="rect">
            <a:avLst/>
          </a:prstGeom>
          <a:noFill/>
          <a:ln w="0">
            <a:noFill/>
          </a:ln>
        </p:spPr>
        <p:txBody>
          <a:bodyPr tIns="91440" bIns="91440" anchor="t">
            <a:normAutofit/>
          </a:bodyPr>
          <a:lstStyle/>
          <a:p>
            <a:pPr>
              <a:lnSpc>
                <a:spcPct val="115000"/>
              </a:lnSpc>
              <a:buNone/>
              <a:tabLst>
                <a:tab pos="0" algn="l"/>
              </a:tabLst>
            </a:pPr>
            <a:r>
              <a:rPr lang="en" sz="2000" b="0" strike="noStrike" spc="-1">
                <a:solidFill>
                  <a:srgbClr val="5E2B97"/>
                </a:solidFill>
                <a:latin typeface="Source Sans Pro"/>
                <a:ea typeface="Source Sans Pro"/>
              </a:rPr>
              <a:t>In this case, both the sensors are on top of the line and they can detect the black line simultaneously, the microcontroller is fed to consider this situation as a process for halt.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Hence, both the motors are stopped, which causes the robot to stop moving.</a:t>
            </a:r>
            <a:endParaRPr lang="en-IN" sz="2000" b="0" strike="noStrike" spc="-1">
              <a:solidFill>
                <a:srgbClr val="000000"/>
              </a:solidFill>
              <a:latin typeface="Arial"/>
            </a:endParaRPr>
          </a:p>
        </p:txBody>
      </p:sp>
      <p:pic>
        <p:nvPicPr>
          <p:cNvPr id="423" name="Google Shape;402;p64"/>
          <p:cNvPicPr/>
          <p:nvPr/>
        </p:nvPicPr>
        <p:blipFill>
          <a:blip r:embed="rId2"/>
          <a:stretch/>
        </p:blipFill>
        <p:spPr>
          <a:xfrm>
            <a:off x="5314680" y="1265760"/>
            <a:ext cx="3538800" cy="2611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a:t>
            </a:r>
            <a:endParaRPr lang="en-IN" sz="3000" b="0" strike="noStrike" spc="-1">
              <a:solidFill>
                <a:srgbClr val="000000"/>
              </a:solidFill>
              <a:latin typeface="Arial"/>
            </a:endParaRPr>
          </a:p>
        </p:txBody>
      </p:sp>
      <p:pic>
        <p:nvPicPr>
          <p:cNvPr id="425" name="Google Shape;408;p65"/>
          <p:cNvPicPr/>
          <p:nvPr/>
        </p:nvPicPr>
        <p:blipFill>
          <a:blip r:embed="rId2"/>
          <a:stretch/>
        </p:blipFill>
        <p:spPr>
          <a:xfrm>
            <a:off x="1068120" y="680760"/>
            <a:ext cx="6775200" cy="4317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LFR - Why a Motor Driver?</a:t>
            </a:r>
            <a:endParaRPr lang="en-IN" sz="3000" b="0" strike="noStrike" spc="-1">
              <a:solidFill>
                <a:srgbClr val="000000"/>
              </a:solidFill>
              <a:latin typeface="Arial"/>
            </a:endParaRPr>
          </a:p>
        </p:txBody>
      </p:sp>
      <p:sp>
        <p:nvSpPr>
          <p:cNvPr id="427" name="PlaceHolder 2"/>
          <p:cNvSpPr>
            <a:spLocks noGrp="1"/>
          </p:cNvSpPr>
          <p:nvPr>
            <p:ph/>
          </p:nvPr>
        </p:nvSpPr>
        <p:spPr>
          <a:xfrm>
            <a:off x="57600" y="608400"/>
            <a:ext cx="5280840" cy="4534920"/>
          </a:xfrm>
          <a:prstGeom prst="rect">
            <a:avLst/>
          </a:prstGeom>
          <a:noFill/>
          <a:ln w="0">
            <a:noFill/>
          </a:ln>
        </p:spPr>
        <p:txBody>
          <a:bodyPr tIns="91440" bIns="91440" anchor="t">
            <a:normAutofit fontScale="93000"/>
          </a:bodyPr>
          <a:lstStyle/>
          <a:p>
            <a:pPr>
              <a:lnSpc>
                <a:spcPct val="115000"/>
              </a:lnSpc>
              <a:buNone/>
              <a:tabLst>
                <a:tab pos="0" algn="l"/>
              </a:tabLst>
            </a:pPr>
            <a:r>
              <a:rPr lang="en" sz="2000" b="0" strike="noStrike" spc="-1">
                <a:solidFill>
                  <a:srgbClr val="5E2B97"/>
                </a:solidFill>
                <a:latin typeface="Source Sans Pro"/>
                <a:ea typeface="Source Sans Pro"/>
              </a:rPr>
              <a:t>The output signal of an Arduino is not sufficient to drive the motor,</a:t>
            </a:r>
            <a:endParaRPr lang="en-IN" sz="2000" b="0" strike="noStrike" spc="-1">
              <a:solidFill>
                <a:srgbClr val="000000"/>
              </a:solidFill>
              <a:latin typeface="Arial"/>
            </a:endParaRPr>
          </a:p>
          <a:p>
            <a:pPr marL="914400" indent="-355680">
              <a:lnSpc>
                <a:spcPct val="115000"/>
              </a:lnSpc>
              <a:spcBef>
                <a:spcPts val="1199"/>
              </a:spcBef>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to drive the motor as required as the motors are required to rotate in both directions</a:t>
            </a:r>
            <a:endParaRPr lang="en-IN" sz="2000" b="0" strike="noStrike" spc="-1">
              <a:solidFill>
                <a:srgbClr val="000000"/>
              </a:solidFill>
              <a:latin typeface="Arial"/>
            </a:endParaRPr>
          </a:p>
          <a:p>
            <a:pPr marL="914400" indent="-35568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Be able to supply sufficient current to drive the motor. </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Using a L293D motor driver which is a dual h bridge motor driver and is sufficient for 2 motors.</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The L293D has 16 pins, the pinout of L293D is shown in the below diagram.</a:t>
            </a:r>
            <a:endParaRPr lang="en-IN" sz="2000" b="0" strike="noStrike" spc="-1">
              <a:solidFill>
                <a:srgbClr val="000000"/>
              </a:solidFill>
              <a:latin typeface="Arial"/>
            </a:endParaRPr>
          </a:p>
        </p:txBody>
      </p:sp>
      <p:pic>
        <p:nvPicPr>
          <p:cNvPr id="428" name="Google Shape;415;p66"/>
          <p:cNvPicPr/>
          <p:nvPr/>
        </p:nvPicPr>
        <p:blipFill>
          <a:blip r:embed="rId2"/>
          <a:stretch/>
        </p:blipFill>
        <p:spPr>
          <a:xfrm>
            <a:off x="5270040" y="1258560"/>
            <a:ext cx="3714840" cy="2369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628200" y="273600"/>
            <a:ext cx="7886520" cy="993960"/>
          </a:xfrm>
          <a:prstGeom prst="rect">
            <a:avLst/>
          </a:prstGeom>
          <a:noFill/>
          <a:ln w="0">
            <a:noFill/>
          </a:ln>
        </p:spPr>
        <p:txBody>
          <a:bodyPr anchor="ctr">
            <a:noAutofit/>
          </a:bodyPr>
          <a:lstStyle/>
          <a:p>
            <a:pPr algn="ctr">
              <a:lnSpc>
                <a:spcPct val="90000"/>
              </a:lnSpc>
              <a:buNone/>
            </a:pPr>
            <a:r>
              <a:rPr lang="en-US" sz="4400" b="1" strike="noStrike" spc="-1">
                <a:solidFill>
                  <a:srgbClr val="000000"/>
                </a:solidFill>
                <a:latin typeface="Calibri Light"/>
              </a:rPr>
              <a:t>L293D</a:t>
            </a:r>
            <a:endParaRPr lang="en-US" sz="4400" b="0" strike="noStrike" spc="-1">
              <a:solidFill>
                <a:srgbClr val="000000"/>
              </a:solidFill>
              <a:latin typeface="Calibri"/>
            </a:endParaRPr>
          </a:p>
        </p:txBody>
      </p:sp>
      <p:pic>
        <p:nvPicPr>
          <p:cNvPr id="430" name="Picture 2"/>
          <p:cNvPicPr/>
          <p:nvPr/>
        </p:nvPicPr>
        <p:blipFill>
          <a:blip r:embed="rId2"/>
          <a:srcRect l="29941" t="21085" r="42272" b="6415"/>
          <a:stretch/>
        </p:blipFill>
        <p:spPr>
          <a:xfrm>
            <a:off x="2907720" y="940680"/>
            <a:ext cx="1611360" cy="2528640"/>
          </a:xfrm>
          <a:prstGeom prst="rect">
            <a:avLst/>
          </a:prstGeom>
          <a:ln w="0">
            <a:noFill/>
          </a:ln>
        </p:spPr>
      </p:pic>
      <p:sp>
        <p:nvSpPr>
          <p:cNvPr id="431" name="AutoShape 2"/>
          <p:cNvSpPr/>
          <p:nvPr/>
        </p:nvSpPr>
        <p:spPr>
          <a:xfrm>
            <a:off x="116280" y="-108000"/>
            <a:ext cx="228240" cy="228600"/>
          </a:xfrm>
          <a:prstGeom prst="rect">
            <a:avLst/>
          </a:prstGeom>
          <a:noFill/>
          <a:ln w="0">
            <a:noFill/>
          </a:ln>
        </p:spPr>
        <p:style>
          <a:lnRef idx="0">
            <a:scrgbClr r="0" g="0" b="0"/>
          </a:lnRef>
          <a:fillRef idx="0">
            <a:scrgbClr r="0" g="0" b="0"/>
          </a:fillRef>
          <a:effectRef idx="0">
            <a:scrgbClr r="0" g="0" b="0"/>
          </a:effectRef>
          <a:fontRef idx="minor"/>
        </p:style>
      </p:sp>
      <p:pic>
        <p:nvPicPr>
          <p:cNvPr id="432" name="Picture 5"/>
          <p:cNvPicPr/>
          <p:nvPr/>
        </p:nvPicPr>
        <p:blipFill>
          <a:blip r:embed="rId3"/>
          <a:srcRect l="31470" t="23913" r="9606" b="20000"/>
          <a:stretch/>
        </p:blipFill>
        <p:spPr>
          <a:xfrm>
            <a:off x="4464360" y="947880"/>
            <a:ext cx="4468320" cy="2392200"/>
          </a:xfrm>
          <a:prstGeom prst="rect">
            <a:avLst/>
          </a:prstGeom>
          <a:ln w="0">
            <a:noFill/>
          </a:ln>
        </p:spPr>
      </p:pic>
      <p:pic>
        <p:nvPicPr>
          <p:cNvPr id="433" name="Picture 6" descr="Image result for h bridge circuit"/>
          <p:cNvPicPr/>
          <p:nvPr/>
        </p:nvPicPr>
        <p:blipFill>
          <a:blip r:embed="rId4"/>
          <a:stretch/>
        </p:blipFill>
        <p:spPr>
          <a:xfrm>
            <a:off x="345240" y="1090440"/>
            <a:ext cx="2677680" cy="3736440"/>
          </a:xfrm>
          <a:prstGeom prst="rect">
            <a:avLst/>
          </a:prstGeom>
          <a:ln w="0">
            <a:noFill/>
          </a:ln>
        </p:spPr>
      </p:pic>
      <p:sp>
        <p:nvSpPr>
          <p:cNvPr id="434" name="Rectangle 2"/>
          <p:cNvSpPr/>
          <p:nvPr/>
        </p:nvSpPr>
        <p:spPr>
          <a:xfrm>
            <a:off x="3588840" y="3381840"/>
            <a:ext cx="457164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Pin 1: When Enable1/2 is HIGH, Left part of IC will work, i.e motor connected with pin 3 and pin 6 will rotate.</a:t>
            </a:r>
            <a:endParaRPr lang="en-IN" sz="1800" b="0" strike="noStrike" spc="-1">
              <a:latin typeface="Arial"/>
            </a:endParaRPr>
          </a:p>
          <a:p>
            <a:pPr>
              <a:lnSpc>
                <a:spcPct val="100000"/>
              </a:lnSpc>
              <a:buNone/>
            </a:pPr>
            <a:r>
              <a:rPr lang="en-US" sz="1800" b="0" strike="noStrike" spc="-1">
                <a:solidFill>
                  <a:srgbClr val="000000"/>
                </a:solidFill>
                <a:latin typeface="Calibri"/>
              </a:rPr>
              <a:t>Pin 2: Input 1, when this pin is HIGH the current will flow though output 1.</a:t>
            </a:r>
            <a:endParaRPr lang="en-IN" sz="1800" b="0" strike="noStrike" spc="-1">
              <a:latin typeface="Arial"/>
            </a:endParaRPr>
          </a:p>
          <a:p>
            <a:pPr>
              <a:lnSpc>
                <a:spcPct val="100000"/>
              </a:lnSpc>
              <a:buNone/>
            </a:pPr>
            <a:r>
              <a:rPr lang="en-US" sz="1800" b="0" strike="noStrike" spc="-1">
                <a:solidFill>
                  <a:srgbClr val="000000"/>
                </a:solidFill>
                <a:latin typeface="Calibri"/>
              </a:rPr>
              <a:t>Pin 3: Output 1, this pin is connected with one terminal of motor.</a:t>
            </a:r>
            <a:endParaRPr lang="en-IN" sz="1800" b="0" strike="noStrike" spc="-1">
              <a:latin typeface="Arial"/>
            </a:endParaRPr>
          </a:p>
          <a:p>
            <a:pPr>
              <a:lnSpc>
                <a:spcPct val="100000"/>
              </a:lnSpc>
              <a:buNone/>
            </a:pPr>
            <a:r>
              <a:rPr lang="en-US" sz="1800" b="0" strike="noStrike" spc="-1">
                <a:solidFill>
                  <a:srgbClr val="000000"/>
                </a:solidFill>
                <a:latin typeface="Calibri"/>
              </a:rPr>
              <a:t>Pin 4/5: GND pins</a:t>
            </a:r>
            <a:endParaRPr lang="en-IN"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LFR - Connection of motor driver pins</a:t>
            </a:r>
            <a:endParaRPr lang="en-IN" sz="3000" b="0" strike="noStrike" spc="-1">
              <a:solidFill>
                <a:srgbClr val="000000"/>
              </a:solidFill>
              <a:latin typeface="Arial"/>
            </a:endParaRPr>
          </a:p>
        </p:txBody>
      </p:sp>
      <p:sp>
        <p:nvSpPr>
          <p:cNvPr id="436" name="PlaceHolder 2"/>
          <p:cNvSpPr>
            <a:spLocks noGrp="1"/>
          </p:cNvSpPr>
          <p:nvPr>
            <p:ph/>
          </p:nvPr>
        </p:nvSpPr>
        <p:spPr>
          <a:xfrm>
            <a:off x="126360" y="551880"/>
            <a:ext cx="4444920" cy="4534920"/>
          </a:xfrm>
          <a:prstGeom prst="rect">
            <a:avLst/>
          </a:prstGeom>
          <a:noFill/>
          <a:ln w="0">
            <a:noFill/>
          </a:ln>
        </p:spPr>
        <p:txBody>
          <a:bodyPr tIns="91440" bIns="91440" anchor="t">
            <a:normAutofit fontScale="80500" lnSpcReduction="10000"/>
          </a:bodyPr>
          <a:lstStyle/>
          <a:p>
            <a:pPr>
              <a:lnSpc>
                <a:spcPct val="115000"/>
              </a:lnSpc>
              <a:buNone/>
              <a:tabLst>
                <a:tab pos="0" algn="l"/>
              </a:tabLst>
            </a:pPr>
            <a:r>
              <a:rPr lang="en" sz="2000" b="0" strike="noStrike" spc="-1">
                <a:solidFill>
                  <a:srgbClr val="5E2B97"/>
                </a:solidFill>
                <a:latin typeface="Source Sans Pro"/>
                <a:ea typeface="Source Sans Pro"/>
              </a:rPr>
              <a:t>Pin number 1 and 9 are the enable pins, we connect these two pins to a 5v input to enable the motor.</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Pin number 1A, 2A, 3A, and 4A are the control pins.</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For eg. The motor will turn to the right if the pin 1A goes low and 2A goes high, and the motor will turn to the left if 4A goes low and 3A high. So, these pins are connected to the output pins of the decoder.</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Pins 1Y, 2Y, 3Y, and 4Y are the motor connection pins.</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u="sng" strike="noStrike" spc="-1">
                <a:solidFill>
                  <a:srgbClr val="5E2B97"/>
                </a:solidFill>
                <a:uFillTx/>
                <a:latin typeface="Source Sans Pro"/>
                <a:ea typeface="Source Sans Pro"/>
              </a:rPr>
              <a:t>Note:</a:t>
            </a:r>
            <a:r>
              <a:rPr lang="en" sz="2000" b="0" strike="noStrike" spc="-1">
                <a:solidFill>
                  <a:srgbClr val="5E2B97"/>
                </a:solidFill>
                <a:latin typeface="Source Sans Pro"/>
                <a:ea typeface="Source Sans Pro"/>
              </a:rPr>
              <a:t> Vcc2 is the motor driving voltage pin, and only used if when using a high voltage motor.</a:t>
            </a:r>
            <a:endParaRPr lang="en-IN" sz="2000" b="0" strike="noStrike" spc="-1">
              <a:solidFill>
                <a:srgbClr val="000000"/>
              </a:solidFill>
              <a:latin typeface="Arial"/>
            </a:endParaRPr>
          </a:p>
        </p:txBody>
      </p:sp>
      <p:pic>
        <p:nvPicPr>
          <p:cNvPr id="437" name="Google Shape;422;p67"/>
          <p:cNvPicPr/>
          <p:nvPr/>
        </p:nvPicPr>
        <p:blipFill>
          <a:blip r:embed="rId2"/>
          <a:stretch/>
        </p:blipFill>
        <p:spPr>
          <a:xfrm>
            <a:off x="4539960" y="1258560"/>
            <a:ext cx="4444920" cy="2835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628200" y="273600"/>
            <a:ext cx="7886520" cy="993960"/>
          </a:xfrm>
          <a:prstGeom prst="rect">
            <a:avLst/>
          </a:prstGeom>
          <a:noFill/>
          <a:ln w="0">
            <a:noFill/>
          </a:ln>
        </p:spPr>
        <p:txBody>
          <a:bodyPr anchor="ctr">
            <a:noAutofit/>
          </a:bodyPr>
          <a:lstStyle/>
          <a:p>
            <a:pPr algn="ctr">
              <a:lnSpc>
                <a:spcPct val="90000"/>
              </a:lnSpc>
              <a:buNone/>
            </a:pPr>
            <a:r>
              <a:rPr lang="en-US" sz="4400" b="1" strike="noStrike" spc="-1">
                <a:solidFill>
                  <a:srgbClr val="000000"/>
                </a:solidFill>
                <a:latin typeface="Calibri Light"/>
              </a:rPr>
              <a:t>L293D CONNECTION</a:t>
            </a:r>
            <a:endParaRPr lang="en-US" sz="4400" b="0" strike="noStrike" spc="-1">
              <a:solidFill>
                <a:srgbClr val="000000"/>
              </a:solidFill>
              <a:latin typeface="Calibri"/>
            </a:endParaRPr>
          </a:p>
        </p:txBody>
      </p:sp>
      <p:sp>
        <p:nvSpPr>
          <p:cNvPr id="439" name="PlaceHolder 2"/>
          <p:cNvSpPr>
            <a:spLocks noGrp="1"/>
          </p:cNvSpPr>
          <p:nvPr>
            <p:ph/>
          </p:nvPr>
        </p:nvSpPr>
        <p:spPr>
          <a:xfrm>
            <a:off x="628200" y="1369080"/>
            <a:ext cx="7886520" cy="3263400"/>
          </a:xfrm>
          <a:prstGeom prst="rect">
            <a:avLst/>
          </a:prstGeom>
          <a:noFill/>
          <a:ln w="0">
            <a:noFill/>
          </a:ln>
        </p:spPr>
        <p:txBody>
          <a:bodyPr anchor="t">
            <a:normAutofit fontScale="71000" lnSpcReduction="20000"/>
          </a:bodyPr>
          <a:lstStyle/>
          <a:p>
            <a:pPr>
              <a:lnSpc>
                <a:spcPct val="90000"/>
              </a:lnSpc>
              <a:spcBef>
                <a:spcPts val="1001"/>
              </a:spcBef>
              <a:buNone/>
              <a:tabLst>
                <a:tab pos="0" algn="l"/>
              </a:tabLst>
            </a:pPr>
            <a:r>
              <a:rPr lang="en-US" sz="2800" b="0" strike="noStrike" spc="-1">
                <a:solidFill>
                  <a:srgbClr val="000000"/>
                </a:solidFill>
                <a:latin typeface="Calibri"/>
              </a:rPr>
              <a:t>Arduino Pins                L293D Pins		DC MOTOR</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D8     		———-&gt;     A1</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D9  			———-&gt;     A2</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D10			———-&gt;     B1</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D11   		———-&gt;     B2</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A3(PWM) 		———-&gt;     EN A</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A5(PWM) 		———-&gt;     EN B</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5V         		———-&gt;      VCC</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GND      		———-&gt;      GND</a:t>
            </a:r>
          </a:p>
          <a:p>
            <a:pPr>
              <a:lnSpc>
                <a:spcPct val="90000"/>
              </a:lnSpc>
              <a:spcBef>
                <a:spcPts val="1001"/>
              </a:spcBef>
              <a:buNone/>
              <a:tabLst>
                <a:tab pos="0" algn="l"/>
              </a:tabLst>
            </a:pPr>
            <a:endParaRPr lang="en-US" sz="2800" b="0" strike="noStrike" spc="-1">
              <a:solidFill>
                <a:srgbClr val="000000"/>
              </a:solidFill>
              <a:latin typeface="Calibri"/>
            </a:endParaRPr>
          </a:p>
          <a:p>
            <a:pPr>
              <a:lnSpc>
                <a:spcPct val="90000"/>
              </a:lnSpc>
              <a:spcBef>
                <a:spcPts val="1001"/>
              </a:spcBef>
              <a:buNone/>
              <a:tabLst>
                <a:tab pos="0" algn="l"/>
              </a:tabLst>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Historical Bytes</a:t>
            </a:r>
            <a:endParaRPr lang="en-IN" sz="3000" b="0" strike="noStrike" spc="-1">
              <a:solidFill>
                <a:srgbClr val="000000"/>
              </a:solidFill>
              <a:latin typeface="Arial"/>
            </a:endParaRPr>
          </a:p>
        </p:txBody>
      </p:sp>
      <p:sp>
        <p:nvSpPr>
          <p:cNvPr id="306" name="PlaceHolder 2"/>
          <p:cNvSpPr>
            <a:spLocks noGrp="1"/>
          </p:cNvSpPr>
          <p:nvPr>
            <p:ph/>
          </p:nvPr>
        </p:nvSpPr>
        <p:spPr>
          <a:xfrm>
            <a:off x="311760" y="1152360"/>
            <a:ext cx="3997800" cy="3416040"/>
          </a:xfrm>
          <a:prstGeom prst="rect">
            <a:avLst/>
          </a:prstGeom>
          <a:noFill/>
          <a:ln w="0">
            <a:noFill/>
          </a:ln>
        </p:spPr>
        <p:txBody>
          <a:bodyPr tIns="91440" bIns="91440" anchor="t">
            <a:normAutofit/>
          </a:bodyPr>
          <a:lstStyle/>
          <a:p>
            <a:pPr>
              <a:lnSpc>
                <a:spcPct val="115000"/>
              </a:lnSpc>
              <a:buNone/>
              <a:tabLst>
                <a:tab pos="0" algn="l"/>
              </a:tabLst>
            </a:pPr>
            <a:r>
              <a:rPr lang="en" sz="2200" b="0" strike="noStrike" spc="-1">
                <a:solidFill>
                  <a:srgbClr val="20124D"/>
                </a:solidFill>
                <a:latin typeface="Source Sans Pro"/>
                <a:ea typeface="Source Sans Pro"/>
              </a:rPr>
              <a:t>The sketch by Verplank illustrates the basic premise of interaction design: If you do something, you feel a change, and from that you can know something about the world.</a:t>
            </a:r>
            <a:endParaRPr lang="en-IN" sz="2200" b="0" strike="noStrike" spc="-1">
              <a:solidFill>
                <a:srgbClr val="000000"/>
              </a:solidFill>
              <a:latin typeface="Arial"/>
            </a:endParaRPr>
          </a:p>
          <a:p>
            <a:pPr marL="457200">
              <a:lnSpc>
                <a:spcPct val="115000"/>
              </a:lnSpc>
              <a:spcBef>
                <a:spcPts val="1199"/>
              </a:spcBef>
              <a:spcAft>
                <a:spcPts val="1199"/>
              </a:spcAft>
              <a:buNone/>
              <a:tabLst>
                <a:tab pos="0" algn="l"/>
              </a:tabLst>
            </a:pPr>
            <a:endParaRPr lang="en-IN" sz="2200" b="0" strike="noStrike" spc="-1">
              <a:solidFill>
                <a:srgbClr val="000000"/>
              </a:solidFill>
              <a:latin typeface="Arial"/>
            </a:endParaRPr>
          </a:p>
        </p:txBody>
      </p:sp>
      <p:sp>
        <p:nvSpPr>
          <p:cNvPr id="307" name="Google Shape;102;p18"/>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pic>
        <p:nvPicPr>
          <p:cNvPr id="308" name="Google Shape;103;p18"/>
          <p:cNvPicPr/>
          <p:nvPr/>
        </p:nvPicPr>
        <p:blipFill>
          <a:blip r:embed="rId2"/>
          <a:stretch/>
        </p:blipFill>
        <p:spPr>
          <a:xfrm>
            <a:off x="4032720" y="967320"/>
            <a:ext cx="5019120" cy="3470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126360" y="0"/>
            <a:ext cx="882108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LFR - Pin connection of Arduino Uno with the Motor driver</a:t>
            </a:r>
            <a:endParaRPr lang="en-IN" sz="3000" b="0" strike="noStrike" spc="-1">
              <a:solidFill>
                <a:srgbClr val="000000"/>
              </a:solidFill>
              <a:latin typeface="Arial"/>
            </a:endParaRPr>
          </a:p>
        </p:txBody>
      </p:sp>
      <p:sp>
        <p:nvSpPr>
          <p:cNvPr id="441" name="PlaceHolder 2"/>
          <p:cNvSpPr>
            <a:spLocks noGrp="1"/>
          </p:cNvSpPr>
          <p:nvPr>
            <p:ph/>
          </p:nvPr>
        </p:nvSpPr>
        <p:spPr>
          <a:xfrm>
            <a:off x="4328640" y="884880"/>
            <a:ext cx="4444920" cy="3994920"/>
          </a:xfrm>
          <a:prstGeom prst="rect">
            <a:avLst/>
          </a:prstGeom>
          <a:noFill/>
          <a:ln w="0">
            <a:noFill/>
          </a:ln>
        </p:spPr>
        <p:txBody>
          <a:bodyPr tIns="91440" bIns="91440" anchor="t">
            <a:normAutofit fontScale="95000"/>
          </a:bodyPr>
          <a:lstStyle/>
          <a:p>
            <a:pPr>
              <a:lnSpc>
                <a:spcPct val="115000"/>
              </a:lnSpc>
              <a:buNone/>
              <a:tabLst>
                <a:tab pos="0" algn="l"/>
              </a:tabLst>
            </a:pPr>
            <a:r>
              <a:rPr lang="en" sz="2000" b="0" strike="noStrike" spc="-1">
                <a:solidFill>
                  <a:srgbClr val="5E2B97"/>
                </a:solidFill>
                <a:latin typeface="Source Sans Pro"/>
                <a:ea typeface="Source Sans Pro"/>
              </a:rPr>
              <a:t>A 7.4 li-ion battery has been used to power the whole circuit. Any battery type from 6-12 volts can be used.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To move the robot, we need to use motors with low RPM but torque high enough to carry the weight of the robot. Therefore, two 60 RPM 6V Battery Operated, geared motors have been chosen for this robot .</a:t>
            </a:r>
            <a:endParaRPr lang="en-IN" sz="2000" b="0" strike="noStrike" spc="-1">
              <a:solidFill>
                <a:srgbClr val="000000"/>
              </a:solidFill>
              <a:latin typeface="Arial"/>
            </a:endParaRPr>
          </a:p>
        </p:txBody>
      </p:sp>
      <p:pic>
        <p:nvPicPr>
          <p:cNvPr id="442" name="Google Shape;429;p68"/>
          <p:cNvPicPr/>
          <p:nvPr/>
        </p:nvPicPr>
        <p:blipFill>
          <a:blip r:embed="rId2"/>
          <a:stretch/>
        </p:blipFill>
        <p:spPr>
          <a:xfrm>
            <a:off x="383760" y="1103040"/>
            <a:ext cx="3737520" cy="3730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-Assembly</a:t>
            </a:r>
            <a:endParaRPr lang="en-IN" sz="3000" b="0" strike="noStrike" spc="-1">
              <a:solidFill>
                <a:srgbClr val="000000"/>
              </a:solidFill>
              <a:latin typeface="Arial"/>
            </a:endParaRPr>
          </a:p>
        </p:txBody>
      </p:sp>
      <p:pic>
        <p:nvPicPr>
          <p:cNvPr id="444" name="Google Shape;435;p69"/>
          <p:cNvPicPr/>
          <p:nvPr/>
        </p:nvPicPr>
        <p:blipFill>
          <a:blip r:embed="rId2"/>
          <a:srcRect l="5886" r="50630" b="5675"/>
          <a:stretch/>
        </p:blipFill>
        <p:spPr>
          <a:xfrm>
            <a:off x="207000" y="623520"/>
            <a:ext cx="4364640" cy="4417560"/>
          </a:xfrm>
          <a:prstGeom prst="rect">
            <a:avLst/>
          </a:prstGeom>
          <a:ln w="0">
            <a:noFill/>
          </a:ln>
        </p:spPr>
      </p:pic>
      <p:pic>
        <p:nvPicPr>
          <p:cNvPr id="445" name="Google Shape;436;p69"/>
          <p:cNvPicPr/>
          <p:nvPr/>
        </p:nvPicPr>
        <p:blipFill>
          <a:blip r:embed="rId3"/>
          <a:stretch/>
        </p:blipFill>
        <p:spPr>
          <a:xfrm>
            <a:off x="4753440" y="1117080"/>
            <a:ext cx="4252320" cy="30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Code</a:t>
            </a:r>
            <a:endParaRPr lang="en-IN" sz="3000" b="0" strike="noStrike" spc="-1">
              <a:solidFill>
                <a:srgbClr val="000000"/>
              </a:solidFill>
              <a:latin typeface="Arial"/>
            </a:endParaRPr>
          </a:p>
        </p:txBody>
      </p:sp>
      <p:sp>
        <p:nvSpPr>
          <p:cNvPr id="447" name="PlaceHolder 2"/>
          <p:cNvSpPr>
            <a:spLocks noGrp="1"/>
          </p:cNvSpPr>
          <p:nvPr>
            <p:ph/>
          </p:nvPr>
        </p:nvSpPr>
        <p:spPr>
          <a:xfrm>
            <a:off x="57600" y="551880"/>
            <a:ext cx="3777120" cy="4511520"/>
          </a:xfrm>
          <a:prstGeom prst="rect">
            <a:avLst/>
          </a:prstGeom>
          <a:noFill/>
          <a:ln w="0">
            <a:noFill/>
          </a:ln>
        </p:spPr>
        <p:txBody>
          <a:bodyPr tIns="91440" bIns="91440" anchor="t">
            <a:normAutofit fontScale="87500" lnSpcReduction="10000"/>
          </a:bodyPr>
          <a:lstStyle/>
          <a:p>
            <a:pPr>
              <a:lnSpc>
                <a:spcPct val="115000"/>
              </a:lnSpc>
              <a:buNone/>
              <a:tabLst>
                <a:tab pos="0" algn="l"/>
              </a:tabLst>
            </a:pPr>
            <a:r>
              <a:rPr lang="en" sz="2000" b="0" u="sng" strike="noStrike" spc="-1">
                <a:solidFill>
                  <a:srgbClr val="5E2B97"/>
                </a:solidFill>
                <a:uFillTx/>
                <a:latin typeface="Source Sans Pro"/>
                <a:ea typeface="Source Sans Pro"/>
              </a:rPr>
              <a:t>Define Section</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Start with motoring the driver pins and sensor pins.</a:t>
            </a:r>
            <a:endParaRPr lang="en-IN" sz="2000" b="0" strike="noStrike" spc="-1">
              <a:solidFill>
                <a:srgbClr val="000000"/>
              </a:solidFill>
              <a:latin typeface="Arial"/>
            </a:endParaRPr>
          </a:p>
          <a:p>
            <a:pPr>
              <a:lnSpc>
                <a:spcPct val="115000"/>
              </a:lnSpc>
              <a:spcBef>
                <a:spcPts val="1199"/>
              </a:spcBef>
              <a:buNone/>
              <a:tabLst>
                <a:tab pos="0" algn="l"/>
              </a:tabLst>
            </a:pPr>
            <a:r>
              <a:rPr lang="en" sz="2000" b="0" u="sng" strike="noStrike" spc="-1">
                <a:solidFill>
                  <a:srgbClr val="5E2B97"/>
                </a:solidFill>
                <a:uFillTx/>
                <a:latin typeface="Source Sans Pro"/>
                <a:ea typeface="Source Sans Pro"/>
              </a:rPr>
              <a:t>In the loop section, </a:t>
            </a:r>
            <a:endParaRPr lang="en-IN" sz="2000" b="0" strike="noStrike" spc="-1">
              <a:solidFill>
                <a:srgbClr val="000000"/>
              </a:solidFill>
              <a:latin typeface="Arial"/>
            </a:endParaRPr>
          </a:p>
          <a:p>
            <a:pPr marL="457200" indent="-345960">
              <a:lnSpc>
                <a:spcPct val="115000"/>
              </a:lnSpc>
              <a:spcBef>
                <a:spcPts val="1199"/>
              </a:spcBef>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declare the pin modes of each pin. </a:t>
            </a:r>
            <a:endParaRPr lang="en-IN" sz="2000" b="0" strike="noStrike" spc="-1">
              <a:solidFill>
                <a:srgbClr val="000000"/>
              </a:solidFill>
              <a:latin typeface="Arial"/>
            </a:endParaRPr>
          </a:p>
          <a:p>
            <a:pPr marL="457200" indent="-34596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read the output of IR sensors, and so pins are defined as an input. </a:t>
            </a:r>
            <a:endParaRPr lang="en-IN" sz="2000" b="0" strike="noStrike" spc="-1">
              <a:solidFill>
                <a:srgbClr val="000000"/>
              </a:solidFill>
              <a:latin typeface="Arial"/>
            </a:endParaRPr>
          </a:p>
          <a:p>
            <a:pPr marL="457200" indent="-34596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The motor needs to be driven by the Arduino, thus defining the motor driver pins as output. </a:t>
            </a:r>
            <a:endParaRPr lang="en-IN" sz="2000" b="0" strike="noStrike" spc="-1">
              <a:solidFill>
                <a:srgbClr val="000000"/>
              </a:solidFill>
              <a:latin typeface="Arial"/>
            </a:endParaRPr>
          </a:p>
          <a:p>
            <a:pPr marL="457200" indent="-345960">
              <a:lnSpc>
                <a:spcPct val="115000"/>
              </a:lnSpc>
              <a:buClr>
                <a:srgbClr val="5E2B97"/>
              </a:buClr>
              <a:buFont typeface="Source Sans Pro"/>
              <a:buAutoNum type="arabicPeriod"/>
              <a:tabLst>
                <a:tab pos="0" algn="l"/>
              </a:tabLst>
            </a:pPr>
            <a:r>
              <a:rPr lang="en" sz="2000" b="0" strike="noStrike" spc="-1">
                <a:solidFill>
                  <a:srgbClr val="5E2B97"/>
                </a:solidFill>
                <a:latin typeface="Source Sans Pro"/>
                <a:ea typeface="Source Sans Pro"/>
              </a:rPr>
              <a:t>Finally, enable pin to high.</a:t>
            </a:r>
            <a:endParaRPr lang="en-IN" sz="2000" b="0" strike="noStrike" spc="-1">
              <a:solidFill>
                <a:srgbClr val="000000"/>
              </a:solidFill>
              <a:latin typeface="Arial"/>
            </a:endParaRPr>
          </a:p>
        </p:txBody>
      </p:sp>
      <p:pic>
        <p:nvPicPr>
          <p:cNvPr id="448" name="Google Shape;443;p70"/>
          <p:cNvPicPr/>
          <p:nvPr/>
        </p:nvPicPr>
        <p:blipFill>
          <a:blip r:embed="rId2"/>
          <a:stretch/>
        </p:blipFill>
        <p:spPr>
          <a:xfrm>
            <a:off x="4816080" y="58320"/>
            <a:ext cx="4218480" cy="2456640"/>
          </a:xfrm>
          <a:prstGeom prst="rect">
            <a:avLst/>
          </a:prstGeom>
          <a:ln w="0">
            <a:noFill/>
          </a:ln>
        </p:spPr>
      </p:pic>
      <p:pic>
        <p:nvPicPr>
          <p:cNvPr id="449" name="Google Shape;444;p70"/>
          <p:cNvPicPr/>
          <p:nvPr/>
        </p:nvPicPr>
        <p:blipFill>
          <a:blip r:embed="rId3"/>
          <a:stretch/>
        </p:blipFill>
        <p:spPr>
          <a:xfrm>
            <a:off x="5572440" y="2515320"/>
            <a:ext cx="2705760" cy="2643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Code</a:t>
            </a:r>
            <a:endParaRPr lang="en-IN" sz="3000" b="0" strike="noStrike" spc="-1">
              <a:solidFill>
                <a:srgbClr val="000000"/>
              </a:solidFill>
              <a:latin typeface="Arial"/>
            </a:endParaRPr>
          </a:p>
        </p:txBody>
      </p:sp>
      <p:sp>
        <p:nvSpPr>
          <p:cNvPr id="451" name="PlaceHolder 2"/>
          <p:cNvSpPr>
            <a:spLocks noGrp="1"/>
          </p:cNvSpPr>
          <p:nvPr>
            <p:ph/>
          </p:nvPr>
        </p:nvSpPr>
        <p:spPr>
          <a:xfrm>
            <a:off x="126360" y="551880"/>
            <a:ext cx="8759520" cy="4534920"/>
          </a:xfrm>
          <a:prstGeom prst="rect">
            <a:avLst/>
          </a:prstGeom>
          <a:noFill/>
          <a:ln w="0">
            <a:noFill/>
          </a:ln>
        </p:spPr>
        <p:txBody>
          <a:bodyPr tIns="91440" bIns="91440" anchor="t">
            <a:normAutofit/>
          </a:bodyPr>
          <a:lstStyle/>
          <a:p>
            <a:pPr>
              <a:lnSpc>
                <a:spcPct val="115000"/>
              </a:lnSpc>
              <a:buNone/>
              <a:tabLst>
                <a:tab pos="0" algn="l"/>
              </a:tabLst>
            </a:pPr>
            <a:r>
              <a:rPr lang="en" sz="2000" b="0" u="sng" strike="noStrike" spc="-1">
                <a:solidFill>
                  <a:srgbClr val="5E2B97"/>
                </a:solidFill>
                <a:uFillTx/>
                <a:latin typeface="Source Sans Pro"/>
                <a:ea typeface="Source Sans Pro"/>
              </a:rPr>
              <a:t>Moving forward:</a:t>
            </a:r>
            <a:endParaRPr lang="en-IN" sz="2000" b="0" strike="noStrike" spc="-1">
              <a:solidFill>
                <a:srgbClr val="000000"/>
              </a:solidFill>
              <a:latin typeface="Arial"/>
            </a:endParaRPr>
          </a:p>
          <a:p>
            <a:pPr>
              <a:lnSpc>
                <a:spcPct val="115000"/>
              </a:lnSpc>
              <a:spcBef>
                <a:spcPts val="1199"/>
              </a:spcBef>
              <a:buNone/>
              <a:tabLst>
                <a:tab pos="0" algn="l"/>
              </a:tabLst>
            </a:pP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In this case, if Right Sensor and Left Sensor are on top of white colour then the robot should move in the forward direction, so we call the forward function.</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(Note : here 0 means output of IR sensor is high as the sensor is on white surface)</a:t>
            </a:r>
            <a:endParaRPr lang="en-IN" sz="2000" b="0" strike="noStrike" spc="-1">
              <a:solidFill>
                <a:srgbClr val="000000"/>
              </a:solidFill>
              <a:latin typeface="Arial"/>
            </a:endParaRPr>
          </a:p>
        </p:txBody>
      </p:sp>
      <p:pic>
        <p:nvPicPr>
          <p:cNvPr id="452" name="Google Shape;451;p71"/>
          <p:cNvPicPr/>
          <p:nvPr/>
        </p:nvPicPr>
        <p:blipFill>
          <a:blip r:embed="rId2"/>
          <a:stretch/>
        </p:blipFill>
        <p:spPr>
          <a:xfrm>
            <a:off x="884880" y="982080"/>
            <a:ext cx="7565040" cy="623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Code</a:t>
            </a:r>
            <a:endParaRPr lang="en-IN" sz="3000" b="0" strike="noStrike" spc="-1">
              <a:solidFill>
                <a:srgbClr val="000000"/>
              </a:solidFill>
              <a:latin typeface="Arial"/>
            </a:endParaRPr>
          </a:p>
        </p:txBody>
      </p:sp>
      <p:pic>
        <p:nvPicPr>
          <p:cNvPr id="454" name="Google Shape;457;p72"/>
          <p:cNvPicPr/>
          <p:nvPr/>
        </p:nvPicPr>
        <p:blipFill>
          <a:blip r:embed="rId2"/>
          <a:stretch/>
        </p:blipFill>
        <p:spPr>
          <a:xfrm>
            <a:off x="510840" y="601920"/>
            <a:ext cx="7990560" cy="4434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Code</a:t>
            </a:r>
            <a:endParaRPr lang="en-IN" sz="3000" b="0" strike="noStrike" spc="-1">
              <a:solidFill>
                <a:srgbClr val="000000"/>
              </a:solidFill>
              <a:latin typeface="Arial"/>
            </a:endParaRPr>
          </a:p>
        </p:txBody>
      </p:sp>
      <p:sp>
        <p:nvSpPr>
          <p:cNvPr id="456" name="PlaceHolder 2"/>
          <p:cNvSpPr>
            <a:spLocks noGrp="1"/>
          </p:cNvSpPr>
          <p:nvPr>
            <p:ph/>
          </p:nvPr>
        </p:nvSpPr>
        <p:spPr>
          <a:xfrm>
            <a:off x="126360" y="551880"/>
            <a:ext cx="8759520" cy="4534920"/>
          </a:xfrm>
          <a:prstGeom prst="rect">
            <a:avLst/>
          </a:prstGeom>
          <a:noFill/>
          <a:ln w="0">
            <a:noFill/>
          </a:ln>
        </p:spPr>
        <p:txBody>
          <a:bodyPr tIns="91440" bIns="91440" anchor="t">
            <a:normAutofit/>
          </a:bodyPr>
          <a:lstStyle/>
          <a:p>
            <a:pPr>
              <a:lnSpc>
                <a:spcPct val="115000"/>
              </a:lnSpc>
              <a:buNone/>
              <a:tabLst>
                <a:tab pos="0" algn="l"/>
              </a:tabLst>
            </a:pPr>
            <a:r>
              <a:rPr lang="en" sz="2100" b="0" u="sng" strike="noStrike" spc="-1">
                <a:solidFill>
                  <a:srgbClr val="5E2B97"/>
                </a:solidFill>
                <a:uFillTx/>
                <a:latin typeface="Source Sans Pro"/>
                <a:ea typeface="Source Sans Pro"/>
              </a:rPr>
              <a:t>Stopping the robot</a:t>
            </a:r>
            <a:endParaRPr lang="en-IN" sz="2100" b="0" strike="noStrike" spc="-1">
              <a:solidFill>
                <a:srgbClr val="000000"/>
              </a:solidFill>
              <a:latin typeface="Arial"/>
            </a:endParaRPr>
          </a:p>
          <a:p>
            <a:pPr>
              <a:lnSpc>
                <a:spcPct val="115000"/>
              </a:lnSpc>
              <a:spcBef>
                <a:spcPts val="1199"/>
              </a:spcBef>
              <a:spcAft>
                <a:spcPts val="1199"/>
              </a:spcAft>
              <a:buNone/>
              <a:tabLst>
                <a:tab pos="0" algn="l"/>
              </a:tabLst>
            </a:pPr>
            <a:r>
              <a:rPr lang="en" sz="2100" b="0" strike="noStrike" spc="-1">
                <a:solidFill>
                  <a:srgbClr val="5E2B97"/>
                </a:solidFill>
                <a:latin typeface="Source Sans Pro"/>
                <a:ea typeface="Source Sans Pro"/>
              </a:rPr>
              <a:t>If the Right Sensor and Left Sensor are on the Black color then it calls the Stop function. In this case, the robot will come to a complete halt.</a:t>
            </a:r>
            <a:endParaRPr lang="en-IN" sz="2100" b="0" strike="noStrike" spc="-1">
              <a:solidFill>
                <a:srgbClr val="000000"/>
              </a:solidFill>
              <a:latin typeface="Arial"/>
            </a:endParaRPr>
          </a:p>
        </p:txBody>
      </p:sp>
      <p:pic>
        <p:nvPicPr>
          <p:cNvPr id="457" name="Google Shape;464;p73"/>
          <p:cNvPicPr/>
          <p:nvPr/>
        </p:nvPicPr>
        <p:blipFill>
          <a:blip r:embed="rId2"/>
          <a:stretch/>
        </p:blipFill>
        <p:spPr>
          <a:xfrm>
            <a:off x="1211040" y="2019240"/>
            <a:ext cx="6590880" cy="552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Line Follower Robot - Code</a:t>
            </a:r>
            <a:endParaRPr lang="en-IN" sz="3000" b="0" strike="noStrike" spc="-1">
              <a:solidFill>
                <a:srgbClr val="000000"/>
              </a:solidFill>
              <a:latin typeface="Arial"/>
            </a:endParaRPr>
          </a:p>
        </p:txBody>
      </p:sp>
      <p:pic>
        <p:nvPicPr>
          <p:cNvPr id="459" name="Google Shape;470;p74"/>
          <p:cNvPicPr/>
          <p:nvPr/>
        </p:nvPicPr>
        <p:blipFill>
          <a:blip r:embed="rId2"/>
          <a:stretch/>
        </p:blipFill>
        <p:spPr>
          <a:xfrm>
            <a:off x="152280" y="474120"/>
            <a:ext cx="3285720" cy="1837800"/>
          </a:xfrm>
          <a:prstGeom prst="rect">
            <a:avLst/>
          </a:prstGeom>
          <a:ln w="0">
            <a:noFill/>
          </a:ln>
        </p:spPr>
      </p:pic>
      <p:pic>
        <p:nvPicPr>
          <p:cNvPr id="460" name="Google Shape;471;p74"/>
          <p:cNvPicPr/>
          <p:nvPr/>
        </p:nvPicPr>
        <p:blipFill>
          <a:blip r:embed="rId3"/>
          <a:stretch/>
        </p:blipFill>
        <p:spPr>
          <a:xfrm>
            <a:off x="3643560" y="474120"/>
            <a:ext cx="5275800" cy="1642680"/>
          </a:xfrm>
          <a:prstGeom prst="rect">
            <a:avLst/>
          </a:prstGeom>
          <a:ln w="0">
            <a:noFill/>
          </a:ln>
        </p:spPr>
      </p:pic>
      <p:pic>
        <p:nvPicPr>
          <p:cNvPr id="461" name="Google Shape;472;p74"/>
          <p:cNvPicPr/>
          <p:nvPr/>
        </p:nvPicPr>
        <p:blipFill>
          <a:blip r:embed="rId4"/>
          <a:stretch/>
        </p:blipFill>
        <p:spPr>
          <a:xfrm>
            <a:off x="126360" y="2200680"/>
            <a:ext cx="5552640" cy="1742760"/>
          </a:xfrm>
          <a:prstGeom prst="rect">
            <a:avLst/>
          </a:prstGeom>
          <a:ln w="0">
            <a:noFill/>
          </a:ln>
        </p:spPr>
      </p:pic>
      <p:pic>
        <p:nvPicPr>
          <p:cNvPr id="462" name="Google Shape;473;p74"/>
          <p:cNvPicPr/>
          <p:nvPr/>
        </p:nvPicPr>
        <p:blipFill>
          <a:blip r:embed="rId5"/>
          <a:stretch/>
        </p:blipFill>
        <p:spPr>
          <a:xfrm>
            <a:off x="3643560" y="3686040"/>
            <a:ext cx="5419440" cy="1456920"/>
          </a:xfrm>
          <a:prstGeom prst="rect">
            <a:avLst/>
          </a:prstGeom>
          <a:ln w="0">
            <a:noFill/>
          </a:ln>
        </p:spPr>
      </p:pic>
      <p:sp>
        <p:nvSpPr>
          <p:cNvPr id="463" name="Google Shape;474;p74"/>
          <p:cNvSpPr/>
          <p:nvPr/>
        </p:nvSpPr>
        <p:spPr>
          <a:xfrm>
            <a:off x="204840" y="4027320"/>
            <a:ext cx="3438360" cy="10980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i="1" strike="noStrike" spc="-1">
                <a:solidFill>
                  <a:srgbClr val="5E2B97"/>
                </a:solidFill>
                <a:latin typeface="Arial"/>
                <a:ea typeface="Arial"/>
              </a:rPr>
              <a:t>Now we upload the code to the Arduino using the Arduino IDE!!</a:t>
            </a:r>
            <a:endParaRPr lang="en-IN"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486000" y="1714680"/>
            <a:ext cx="8183520" cy="785520"/>
          </a:xfrm>
          <a:prstGeom prst="rect">
            <a:avLst/>
          </a:prstGeom>
          <a:noFill/>
          <a:ln w="0">
            <a:noFill/>
          </a:ln>
        </p:spPr>
        <p:txBody>
          <a:bodyPr tIns="91440" bIns="91440" anchor="b">
            <a:normAutofit/>
          </a:bodyPr>
          <a:lstStyle/>
          <a:p>
            <a:pPr>
              <a:lnSpc>
                <a:spcPct val="100000"/>
              </a:lnSpc>
              <a:buNone/>
              <a:tabLst>
                <a:tab pos="0" algn="l"/>
              </a:tabLst>
            </a:pPr>
            <a:r>
              <a:rPr lang="en" sz="3600" b="1" strike="noStrike" spc="-1">
                <a:solidFill>
                  <a:srgbClr val="000000"/>
                </a:solidFill>
                <a:latin typeface="Raleway"/>
                <a:ea typeface="Raleway"/>
              </a:rPr>
              <a:t>GPS</a:t>
            </a:r>
            <a:endParaRPr lang="en-IN" sz="3600" b="0" strike="noStrike" spc="-1">
              <a:solidFill>
                <a:srgbClr val="000000"/>
              </a:solidFill>
              <a:latin typeface="Arial"/>
            </a:endParaRPr>
          </a:p>
        </p:txBody>
      </p:sp>
      <p:pic>
        <p:nvPicPr>
          <p:cNvPr id="465" name="Google Shape;480;p75"/>
          <p:cNvPicPr/>
          <p:nvPr/>
        </p:nvPicPr>
        <p:blipFill>
          <a:blip r:embed="rId2"/>
          <a:stretch/>
        </p:blipFill>
        <p:spPr>
          <a:xfrm>
            <a:off x="1857960" y="435600"/>
            <a:ext cx="5696280" cy="427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67" name="PlaceHolder 2"/>
          <p:cNvSpPr>
            <a:spLocks noGrp="1"/>
          </p:cNvSpPr>
          <p:nvPr>
            <p:ph/>
          </p:nvPr>
        </p:nvSpPr>
        <p:spPr>
          <a:xfrm>
            <a:off x="126360" y="551880"/>
            <a:ext cx="8759520" cy="4534920"/>
          </a:xfrm>
          <a:prstGeom prst="rect">
            <a:avLst/>
          </a:prstGeom>
          <a:noFill/>
          <a:ln w="0">
            <a:noFill/>
          </a:ln>
        </p:spPr>
        <p:txBody>
          <a:bodyPr tIns="91440" bIns="91440" anchor="t">
            <a:normAutofit/>
          </a:bodyPr>
          <a:lstStyle/>
          <a:p>
            <a:pPr>
              <a:lnSpc>
                <a:spcPct val="115000"/>
              </a:lnSpc>
              <a:buNone/>
              <a:tabLst>
                <a:tab pos="0" algn="l"/>
              </a:tabLst>
            </a:pPr>
            <a:r>
              <a:rPr lang="en" sz="2000" b="0" strike="noStrike" spc="-1">
                <a:solidFill>
                  <a:srgbClr val="5E2B97"/>
                </a:solidFill>
                <a:latin typeface="Source Sans Pro"/>
                <a:ea typeface="Source Sans Pro"/>
              </a:rPr>
              <a:t>GPS stands for</a:t>
            </a:r>
            <a:r>
              <a:rPr lang="en" sz="2000" b="0" u="sng" strike="noStrike" spc="-1">
                <a:solidFill>
                  <a:srgbClr val="5E2B97"/>
                </a:solidFill>
                <a:uFillTx/>
                <a:latin typeface="Source Sans Pro"/>
                <a:ea typeface="Source Sans Pro"/>
              </a:rPr>
              <a:t> Global Positioning System</a:t>
            </a:r>
            <a:r>
              <a:rPr lang="en" sz="2000" b="0" strike="noStrike" spc="-1">
                <a:solidFill>
                  <a:srgbClr val="5E2B97"/>
                </a:solidFill>
                <a:latin typeface="Source Sans Pro"/>
                <a:ea typeface="Source Sans Pro"/>
              </a:rPr>
              <a:t> and used to detect the Latitude and Longitude of any location on the Earth, with exact UTC time (Universal Time Coordinated). This device receives the coordinates from the satellite for each and every second, with time and date. GPS offers great accuracy and also provides other data besides position coordinates.</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GPS is a very useful device and very commonly used in mobile phones and other portable devices for tracking the location. It has very wide range of applications in every field from calling the taxi at your home to track the altitude of airplanes.</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 How it works</a:t>
            </a:r>
            <a:endParaRPr lang="en-IN" sz="3000" b="0" strike="noStrike" spc="-1">
              <a:solidFill>
                <a:srgbClr val="000000"/>
              </a:solidFill>
              <a:latin typeface="Arial"/>
            </a:endParaRPr>
          </a:p>
        </p:txBody>
      </p:sp>
      <p:sp>
        <p:nvSpPr>
          <p:cNvPr id="469" name="PlaceHolder 2"/>
          <p:cNvSpPr>
            <a:spLocks noGrp="1"/>
          </p:cNvSpPr>
          <p:nvPr>
            <p:ph/>
          </p:nvPr>
        </p:nvSpPr>
        <p:spPr>
          <a:xfrm>
            <a:off x="126360" y="551880"/>
            <a:ext cx="8759520" cy="4534920"/>
          </a:xfrm>
          <a:prstGeom prst="rect">
            <a:avLst/>
          </a:prstGeom>
          <a:noFill/>
          <a:ln w="0">
            <a:noFill/>
          </a:ln>
        </p:spPr>
        <p:txBody>
          <a:bodyPr tIns="91440" bIns="91440" anchor="t">
            <a:normAutofit fontScale="94500"/>
          </a:bodyPr>
          <a:lstStyle/>
          <a:p>
            <a:pPr>
              <a:lnSpc>
                <a:spcPct val="115000"/>
              </a:lnSpc>
              <a:buNone/>
              <a:tabLst>
                <a:tab pos="0" algn="l"/>
              </a:tabLst>
            </a:pPr>
            <a:r>
              <a:rPr lang="en" sz="2000" b="0" strike="noStrike" spc="-1">
                <a:solidFill>
                  <a:srgbClr val="5E2B97"/>
                </a:solidFill>
                <a:latin typeface="Source Sans Pro"/>
                <a:ea typeface="Source Sans Pro"/>
              </a:rPr>
              <a:t>GPS is a navigation technology which, by use of satellites, tells the precise information about a location. Basically a GPS system </a:t>
            </a:r>
            <a:r>
              <a:rPr lang="en" sz="2000" b="0" u="sng" strike="noStrike" spc="-1">
                <a:solidFill>
                  <a:srgbClr val="5E2B97"/>
                </a:solidFill>
                <a:uFillTx/>
                <a:latin typeface="Source Sans Pro"/>
                <a:ea typeface="Source Sans Pro"/>
              </a:rPr>
              <a:t>consists of group of satellites </a:t>
            </a:r>
            <a:r>
              <a:rPr lang="en" sz="2000" b="0" strike="noStrike" spc="-1">
                <a:solidFill>
                  <a:srgbClr val="5E2B97"/>
                </a:solidFill>
                <a:latin typeface="Source Sans Pro"/>
                <a:ea typeface="Source Sans Pro"/>
              </a:rPr>
              <a:t>and well developed tools such as </a:t>
            </a:r>
            <a:r>
              <a:rPr lang="en" sz="2000" b="0" u="sng" strike="noStrike" spc="-1">
                <a:solidFill>
                  <a:srgbClr val="5E2B97"/>
                </a:solidFill>
                <a:uFillTx/>
                <a:latin typeface="Source Sans Pro"/>
                <a:ea typeface="Source Sans Pro"/>
              </a:rPr>
              <a:t>receiver.</a:t>
            </a:r>
            <a:r>
              <a:rPr lang="en" sz="2000" b="0" strike="noStrike" spc="-1">
                <a:solidFill>
                  <a:srgbClr val="5E2B97"/>
                </a:solidFill>
                <a:latin typeface="Source Sans Pro"/>
                <a:ea typeface="Source Sans Pro"/>
              </a:rPr>
              <a:t> The system, however, should comprise </a:t>
            </a:r>
            <a:r>
              <a:rPr lang="en" sz="2000" b="0" u="sng" strike="noStrike" spc="-1">
                <a:solidFill>
                  <a:srgbClr val="5E2B97"/>
                </a:solidFill>
                <a:uFillTx/>
                <a:latin typeface="Source Sans Pro"/>
                <a:ea typeface="Source Sans Pro"/>
              </a:rPr>
              <a:t>at least four satellites</a:t>
            </a:r>
            <a:r>
              <a:rPr lang="en" sz="2000" b="0" strike="noStrike" spc="-1">
                <a:solidFill>
                  <a:srgbClr val="5E2B97"/>
                </a:solidFill>
                <a:latin typeface="Source Sans Pro"/>
                <a:ea typeface="Source Sans Pro"/>
              </a:rPr>
              <a:t>. Each satellite and the receiver are equipped with stable atomic clock. The satellite clocks are synchronised with each other and ground clocks. GPS receiver also has a clock but it is not synchronized and is not stable (less stable). Any deviation of actual time of satellites from ground clock should be corrected daily.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Four unknown quantities (three coordinates and clock deviation from satellite time) are required to be computed from the synchronized network of satellites and the receiver. The work of the GPS receiver is to receive signals from the network of satellites to compute three basic unknown equations of time and position.</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311760" y="19260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Historical Bytes</a:t>
            </a:r>
            <a:endParaRPr lang="en-IN" sz="3000" b="0" strike="noStrike" spc="-1">
              <a:solidFill>
                <a:srgbClr val="000000"/>
              </a:solidFill>
              <a:latin typeface="Arial"/>
            </a:endParaRPr>
          </a:p>
        </p:txBody>
      </p:sp>
      <p:sp>
        <p:nvSpPr>
          <p:cNvPr id="310" name="PlaceHolder 2"/>
          <p:cNvSpPr>
            <a:spLocks noGrp="1"/>
          </p:cNvSpPr>
          <p:nvPr>
            <p:ph/>
          </p:nvPr>
        </p:nvSpPr>
        <p:spPr>
          <a:xfrm>
            <a:off x="311760" y="1126080"/>
            <a:ext cx="5176080" cy="3708360"/>
          </a:xfrm>
          <a:prstGeom prst="rect">
            <a:avLst/>
          </a:prstGeom>
          <a:noFill/>
          <a:ln w="0">
            <a:noFill/>
          </a:ln>
        </p:spPr>
        <p:txBody>
          <a:bodyPr tIns="91440" bIns="91440" anchor="t">
            <a:normAutofit lnSpcReduction="10000"/>
          </a:bodyPr>
          <a:lstStyle/>
          <a:p>
            <a:pPr>
              <a:lnSpc>
                <a:spcPct val="115000"/>
              </a:lnSpc>
              <a:buNone/>
              <a:tabLst>
                <a:tab pos="0" algn="l"/>
              </a:tabLst>
            </a:pPr>
            <a:r>
              <a:rPr lang="en" sz="2200" b="0" strike="noStrike" spc="-1">
                <a:solidFill>
                  <a:srgbClr val="20124D"/>
                </a:solidFill>
                <a:latin typeface="Source Sans Pro"/>
                <a:ea typeface="Source Sans Pro"/>
              </a:rPr>
              <a:t>2001 - </a:t>
            </a:r>
            <a:r>
              <a:rPr lang="en" sz="2200" b="0" u="sng" strike="noStrike" spc="-1">
                <a:solidFill>
                  <a:srgbClr val="20124D"/>
                </a:solidFill>
                <a:uFillTx/>
                <a:latin typeface="Source Sans Pro"/>
                <a:ea typeface="Source Sans Pro"/>
              </a:rPr>
              <a:t>Processing </a:t>
            </a:r>
            <a:r>
              <a:rPr lang="en" sz="2200" b="0" strike="noStrike" spc="-1">
                <a:solidFill>
                  <a:srgbClr val="20124D"/>
                </a:solidFill>
                <a:latin typeface="Source Sans Pro"/>
                <a:ea typeface="Source Sans Pro"/>
              </a:rPr>
              <a:t>- by Casey Reas and Benjamin Fry - aimed to get non-programmers into programming by making it quick and easy to produce on-screen visualizations and graphics.</a:t>
            </a:r>
            <a:endParaRPr lang="en-IN" sz="2200" b="0" strike="noStrike" spc="-1">
              <a:solidFill>
                <a:srgbClr val="000000"/>
              </a:solidFill>
              <a:latin typeface="Arial"/>
            </a:endParaRPr>
          </a:p>
          <a:p>
            <a:pPr>
              <a:lnSpc>
                <a:spcPct val="115000"/>
              </a:lnSpc>
              <a:spcBef>
                <a:spcPts val="1199"/>
              </a:spcBef>
              <a:buNone/>
              <a:tabLst>
                <a:tab pos="0" algn="l"/>
              </a:tabLst>
            </a:pPr>
            <a:r>
              <a:rPr lang="en" sz="2200" b="0" strike="noStrike" spc="-1">
                <a:solidFill>
                  <a:srgbClr val="20124D"/>
                </a:solidFill>
                <a:latin typeface="Source Sans Pro"/>
                <a:ea typeface="Source Sans Pro"/>
              </a:rPr>
              <a:t>2003 -  </a:t>
            </a:r>
            <a:r>
              <a:rPr lang="en" sz="2200" b="0" u="sng" strike="noStrike" spc="-1">
                <a:solidFill>
                  <a:srgbClr val="20124D"/>
                </a:solidFill>
                <a:uFillTx/>
                <a:latin typeface="Source Sans Pro"/>
                <a:ea typeface="Source Sans Pro"/>
              </a:rPr>
              <a:t>Wiring Board - </a:t>
            </a:r>
            <a:r>
              <a:rPr lang="en" sz="2200" b="0" strike="noStrike" spc="-1">
                <a:solidFill>
                  <a:srgbClr val="20124D"/>
                </a:solidFill>
                <a:latin typeface="Source Sans Pro"/>
                <a:ea typeface="Source Sans Pro"/>
              </a:rPr>
              <a:t>Hernando Barragán - designed to get people into electronics as well as programming.</a:t>
            </a:r>
            <a:endParaRPr lang="en-IN" sz="2200" b="0" strike="noStrike" spc="-1">
              <a:solidFill>
                <a:srgbClr val="000000"/>
              </a:solidFill>
              <a:latin typeface="Arial"/>
            </a:endParaRPr>
          </a:p>
          <a:p>
            <a:pPr>
              <a:lnSpc>
                <a:spcPct val="115000"/>
              </a:lnSpc>
              <a:spcBef>
                <a:spcPts val="1199"/>
              </a:spcBef>
              <a:buNone/>
              <a:tabLst>
                <a:tab pos="0" algn="l"/>
              </a:tabLst>
            </a:pPr>
            <a:r>
              <a:rPr lang="en" sz="2200" b="0" i="1" strike="noStrike" spc="-1">
                <a:solidFill>
                  <a:srgbClr val="20124D"/>
                </a:solidFill>
                <a:latin typeface="Source Sans Pro"/>
                <a:ea typeface="Source Sans Pro"/>
              </a:rPr>
              <a:t>Both were expensive to students. [fragile]</a:t>
            </a:r>
            <a:endParaRPr lang="en-IN" sz="2200" b="0" strike="noStrike" spc="-1">
              <a:solidFill>
                <a:srgbClr val="000000"/>
              </a:solidFill>
              <a:latin typeface="Arial"/>
            </a:endParaRPr>
          </a:p>
          <a:p>
            <a:pPr>
              <a:lnSpc>
                <a:spcPct val="115000"/>
              </a:lnSpc>
              <a:spcBef>
                <a:spcPts val="1199"/>
              </a:spcBef>
              <a:spcAft>
                <a:spcPts val="1199"/>
              </a:spcAft>
              <a:buNone/>
              <a:tabLst>
                <a:tab pos="0" algn="l"/>
              </a:tabLst>
            </a:pPr>
            <a:endParaRPr lang="en-IN" sz="2200" b="0" strike="noStrike" spc="-1">
              <a:solidFill>
                <a:srgbClr val="000000"/>
              </a:solidFill>
              <a:latin typeface="Arial"/>
            </a:endParaRPr>
          </a:p>
        </p:txBody>
      </p:sp>
      <p:sp>
        <p:nvSpPr>
          <p:cNvPr id="311" name="Google Shape;110;p19"/>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pic>
        <p:nvPicPr>
          <p:cNvPr id="312" name="Google Shape;111;p19"/>
          <p:cNvPicPr/>
          <p:nvPr/>
        </p:nvPicPr>
        <p:blipFill>
          <a:blip r:embed="rId2"/>
          <a:stretch/>
        </p:blipFill>
        <p:spPr>
          <a:xfrm>
            <a:off x="5640480" y="968400"/>
            <a:ext cx="3350520" cy="2400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8064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 How it works</a:t>
            </a:r>
            <a:endParaRPr lang="en-IN" sz="3000" b="0" strike="noStrike" spc="-1">
              <a:solidFill>
                <a:srgbClr val="000000"/>
              </a:solidFill>
              <a:latin typeface="Arial"/>
            </a:endParaRPr>
          </a:p>
        </p:txBody>
      </p:sp>
      <p:sp>
        <p:nvSpPr>
          <p:cNvPr id="471" name="PlaceHolder 2"/>
          <p:cNvSpPr>
            <a:spLocks noGrp="1"/>
          </p:cNvSpPr>
          <p:nvPr>
            <p:ph/>
          </p:nvPr>
        </p:nvSpPr>
        <p:spPr>
          <a:xfrm>
            <a:off x="126360" y="551880"/>
            <a:ext cx="8759520" cy="4534920"/>
          </a:xfrm>
          <a:prstGeom prst="rect">
            <a:avLst/>
          </a:prstGeom>
          <a:noFill/>
          <a:ln w="0">
            <a:noFill/>
          </a:ln>
        </p:spPr>
        <p:txBody>
          <a:bodyPr tIns="91440" bIns="91440" anchor="t">
            <a:normAutofit fontScale="94000"/>
          </a:bodyPr>
          <a:lstStyle/>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A GPS signal includes a pseudorandom codes and time of transmission and satellite position at that time. </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The signal broadcasted by GPS is also called carrier frequency with modulation. </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Further, a pseudorandom code is a sequence of zeros and ones. Practically, the receiver position and the offset of receiver clock relative to receiver system time are computed simultaneously, using the navigation equations to process time of flight (TOFs). </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TOF is the four values that the receiver forms using time of arrival and time of transmission of the signal. The location is usually converted to latitude, longitude and height relative to geoids (essentially, mean sea level). Then the coordinates are displayed on the screen.</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 How it works</a:t>
            </a:r>
            <a:endParaRPr lang="en-IN" sz="3000" b="0" strike="noStrike" spc="-1">
              <a:solidFill>
                <a:srgbClr val="000000"/>
              </a:solidFill>
              <a:latin typeface="Arial"/>
            </a:endParaRPr>
          </a:p>
        </p:txBody>
      </p:sp>
      <p:sp>
        <p:nvSpPr>
          <p:cNvPr id="473" name="PlaceHolder 2"/>
          <p:cNvSpPr>
            <a:spLocks noGrp="1"/>
          </p:cNvSpPr>
          <p:nvPr>
            <p:ph/>
          </p:nvPr>
        </p:nvSpPr>
        <p:spPr>
          <a:xfrm>
            <a:off x="126360" y="551880"/>
            <a:ext cx="8759520" cy="4534920"/>
          </a:xfrm>
          <a:prstGeom prst="rect">
            <a:avLst/>
          </a:prstGeom>
          <a:noFill/>
          <a:ln w="0">
            <a:noFill/>
          </a:ln>
        </p:spPr>
        <p:txBody>
          <a:bodyPr tIns="91440" bIns="91440" anchor="t">
            <a:normAutofit fontScale="86500"/>
          </a:bodyPr>
          <a:lstStyle/>
          <a:p>
            <a:pPr>
              <a:lnSpc>
                <a:spcPct val="115000"/>
              </a:lnSpc>
              <a:buNone/>
              <a:tabLst>
                <a:tab pos="0" algn="l"/>
              </a:tabLst>
            </a:pPr>
            <a:r>
              <a:rPr lang="en" sz="2000" b="0" strike="noStrike" spc="-1">
                <a:solidFill>
                  <a:srgbClr val="5E2B97"/>
                </a:solidFill>
                <a:latin typeface="Source Sans Pro"/>
                <a:ea typeface="Source Sans Pro"/>
              </a:rPr>
              <a:t>GPS satellites rotate all around the earth two times in a day. It revolves around in a very accurate course and sends out indication and information to the earth. The receivers of GPS get all the information and a</a:t>
            </a:r>
            <a:r>
              <a:rPr lang="en" sz="2000" b="0" u="sng" strike="noStrike" spc="-1">
                <a:solidFill>
                  <a:srgbClr val="5E2B97"/>
                </a:solidFill>
                <a:uFillTx/>
                <a:latin typeface="Source Sans Pro"/>
                <a:ea typeface="Source Sans Pro"/>
              </a:rPr>
              <a:t>pply triangulation to discover the accurate location of the user</a:t>
            </a:r>
            <a:r>
              <a:rPr lang="en" sz="2000" b="0" strike="noStrike" spc="-1">
                <a:solidFill>
                  <a:srgbClr val="5E2B97"/>
                </a:solidFill>
                <a:latin typeface="Source Sans Pro"/>
                <a:ea typeface="Source Sans Pro"/>
              </a:rPr>
              <a:t>. Fundamentally, the receiver of GPS contrasts the duration at which a signal was spread by a satellite and allots the time it was received. The time difference formulates how far the receiver is away from the satellites of the GPS. It measures the exact distance with few more satellites and the receiver determines the position of the user and displays it on the map of the electronic appliance.</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The receiver must be locked to the signal with at least three satellites to produce a two dimensional position and also tracks the movement of the user. By using four or more satellites, the receiver can determine the three dimensional position of the user which consists of altitude, latitude and longitude. After determining the position of user, the GPS unit calculates other information such as speed, bearing, track, distance, destination, sunrise, and sunset time.</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pic>
        <p:nvPicPr>
          <p:cNvPr id="475" name="Google Shape;510;p80"/>
          <p:cNvPicPr/>
          <p:nvPr/>
        </p:nvPicPr>
        <p:blipFill>
          <a:blip r:embed="rId2"/>
          <a:stretch/>
        </p:blipFill>
        <p:spPr>
          <a:xfrm>
            <a:off x="1297440" y="0"/>
            <a:ext cx="654912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 Components needed</a:t>
            </a:r>
            <a:endParaRPr lang="en-IN" sz="3000" b="0" strike="noStrike" spc="-1">
              <a:solidFill>
                <a:srgbClr val="000000"/>
              </a:solidFill>
              <a:latin typeface="Arial"/>
            </a:endParaRPr>
          </a:p>
        </p:txBody>
      </p:sp>
      <p:sp>
        <p:nvSpPr>
          <p:cNvPr id="477" name="PlaceHolder 2"/>
          <p:cNvSpPr>
            <a:spLocks noGrp="1"/>
          </p:cNvSpPr>
          <p:nvPr>
            <p:ph/>
          </p:nvPr>
        </p:nvSpPr>
        <p:spPr>
          <a:xfrm>
            <a:off x="126360" y="551880"/>
            <a:ext cx="8759520" cy="3926160"/>
          </a:xfrm>
          <a:prstGeom prst="rect">
            <a:avLst/>
          </a:prstGeom>
          <a:noFill/>
          <a:ln w="0">
            <a:noFill/>
          </a:ln>
        </p:spPr>
        <p:txBody>
          <a:bodyPr tIns="91440" bIns="91440" anchor="t">
            <a:normAutofit/>
          </a:bodyPr>
          <a:lstStyle/>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Arduino Board, </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GPS receiver Module SKG13BL</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computer and </a:t>
            </a:r>
            <a:endParaRPr lang="en-IN" sz="2000" b="0" strike="noStrike" spc="-1">
              <a:solidFill>
                <a:srgbClr val="000000"/>
              </a:solidFill>
              <a:latin typeface="Arial"/>
            </a:endParaRPr>
          </a:p>
          <a:p>
            <a:pPr marL="457200" indent="-355680">
              <a:lnSpc>
                <a:spcPct val="115000"/>
              </a:lnSpc>
              <a:buClr>
                <a:srgbClr val="5E2B97"/>
              </a:buClr>
              <a:buFont typeface="Source Sans Pro"/>
              <a:buChar char="●"/>
            </a:pPr>
            <a:r>
              <a:rPr lang="en" sz="2000" b="0" strike="noStrike" spc="-1">
                <a:solidFill>
                  <a:srgbClr val="5E2B97"/>
                </a:solidFill>
                <a:latin typeface="Source Sans Pro"/>
                <a:ea typeface="Source Sans Pro"/>
              </a:rPr>
              <a:t>12v/3.3v adaptor for power supply. </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Before connecting it to the computer, we first need to remove the Arduino IC (Atmega chip) from the Arduino Board, as we only need the serial circuitry of the Arduino. This is called the Gateway mode. Removing the IC is shown in below figures:</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pic>
        <p:nvPicPr>
          <p:cNvPr id="479" name="Google Shape;522;p82"/>
          <p:cNvPicPr/>
          <p:nvPr/>
        </p:nvPicPr>
        <p:blipFill>
          <a:blip r:embed="rId2"/>
          <a:stretch/>
        </p:blipFill>
        <p:spPr>
          <a:xfrm>
            <a:off x="126360" y="733320"/>
            <a:ext cx="4762080" cy="2276280"/>
          </a:xfrm>
          <a:prstGeom prst="rect">
            <a:avLst/>
          </a:prstGeom>
          <a:ln w="0">
            <a:noFill/>
          </a:ln>
        </p:spPr>
      </p:pic>
      <p:pic>
        <p:nvPicPr>
          <p:cNvPr id="480" name="Google Shape;523;p82"/>
          <p:cNvPicPr/>
          <p:nvPr/>
        </p:nvPicPr>
        <p:blipFill>
          <a:blip r:embed="rId3"/>
          <a:stretch/>
        </p:blipFill>
        <p:spPr>
          <a:xfrm>
            <a:off x="5041440" y="775800"/>
            <a:ext cx="3949920" cy="2559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82" name="PlaceHolder 2"/>
          <p:cNvSpPr>
            <a:spLocks noGrp="1"/>
          </p:cNvSpPr>
          <p:nvPr>
            <p:ph/>
          </p:nvPr>
        </p:nvSpPr>
        <p:spPr>
          <a:xfrm>
            <a:off x="6840" y="608400"/>
            <a:ext cx="3448800" cy="2250720"/>
          </a:xfrm>
          <a:prstGeom prst="rect">
            <a:avLst/>
          </a:prstGeom>
          <a:noFill/>
          <a:ln w="0">
            <a:noFill/>
          </a:ln>
        </p:spPr>
        <p:txBody>
          <a:bodyPr tIns="91440" bIns="91440" anchor="t">
            <a:noAutofit/>
          </a:bodyPr>
          <a:lstStyle/>
          <a:p>
            <a:pPr algn="just">
              <a:lnSpc>
                <a:spcPct val="115000"/>
              </a:lnSpc>
              <a:buNone/>
              <a:tabLst>
                <a:tab pos="0" algn="l"/>
              </a:tabLst>
            </a:pPr>
            <a:r>
              <a:rPr lang="en" sz="2100" b="0" strike="noStrike" spc="-1">
                <a:solidFill>
                  <a:srgbClr val="121212"/>
                </a:solidFill>
                <a:highlight>
                  <a:srgbClr val="FFFFFF"/>
                </a:highlight>
                <a:latin typeface="Arial"/>
                <a:ea typeface="Arial"/>
              </a:rPr>
              <a:t>Now do the connection like given in below picture:</a:t>
            </a:r>
            <a:endParaRPr lang="en-IN" sz="2100" b="0" strike="noStrike" spc="-1">
              <a:solidFill>
                <a:srgbClr val="000000"/>
              </a:solidFill>
              <a:latin typeface="Arial"/>
            </a:endParaRPr>
          </a:p>
          <a:p>
            <a:pPr marL="457200" indent="-361800" algn="just">
              <a:lnSpc>
                <a:spcPct val="115000"/>
              </a:lnSpc>
              <a:spcBef>
                <a:spcPts val="1500"/>
              </a:spcBef>
              <a:buClr>
                <a:srgbClr val="121212"/>
              </a:buClr>
              <a:buFont typeface="Arial"/>
              <a:buAutoNum type="arabicPeriod"/>
              <a:tabLst>
                <a:tab pos="0" algn="l"/>
              </a:tabLst>
            </a:pPr>
            <a:r>
              <a:rPr lang="en" sz="2100" b="0" strike="noStrike" spc="-1">
                <a:solidFill>
                  <a:srgbClr val="121212"/>
                </a:solidFill>
                <a:highlight>
                  <a:srgbClr val="FFFFFF"/>
                </a:highlight>
                <a:latin typeface="Arial"/>
                <a:ea typeface="Arial"/>
              </a:rPr>
              <a:t>GPS TX pin to Digital PIN 1 of Arduino (TXD)</a:t>
            </a:r>
            <a:endParaRPr lang="en-IN" sz="2100" b="0" strike="noStrike" spc="-1">
              <a:solidFill>
                <a:srgbClr val="000000"/>
              </a:solidFill>
              <a:latin typeface="Arial"/>
            </a:endParaRPr>
          </a:p>
          <a:p>
            <a:pPr marL="457200" indent="-361800" algn="just">
              <a:lnSpc>
                <a:spcPct val="115000"/>
              </a:lnSpc>
              <a:buClr>
                <a:srgbClr val="121212"/>
              </a:buClr>
              <a:buFont typeface="Arial"/>
              <a:buAutoNum type="arabicPeriod"/>
              <a:tabLst>
                <a:tab pos="0" algn="l"/>
              </a:tabLst>
            </a:pPr>
            <a:r>
              <a:rPr lang="en" sz="2100" b="0" strike="noStrike" spc="-1">
                <a:solidFill>
                  <a:srgbClr val="121212"/>
                </a:solidFill>
                <a:highlight>
                  <a:srgbClr val="FFFFFF"/>
                </a:highlight>
                <a:latin typeface="Arial"/>
                <a:ea typeface="Arial"/>
              </a:rPr>
              <a:t>GPS Ground Pin to GND PIN of Arduino</a:t>
            </a:r>
            <a:endParaRPr lang="en-IN" sz="2100" b="0" strike="noStrike" spc="-1">
              <a:solidFill>
                <a:srgbClr val="000000"/>
              </a:solidFill>
              <a:latin typeface="Arial"/>
            </a:endParaRPr>
          </a:p>
          <a:p>
            <a:pPr marL="457200" indent="-361800" algn="just">
              <a:lnSpc>
                <a:spcPct val="115000"/>
              </a:lnSpc>
              <a:buClr>
                <a:srgbClr val="121212"/>
              </a:buClr>
              <a:buFont typeface="Arial"/>
              <a:buAutoNum type="arabicPeriod"/>
              <a:tabLst>
                <a:tab pos="0" algn="l"/>
              </a:tabLst>
            </a:pPr>
            <a:r>
              <a:rPr lang="en" sz="2100" b="0" strike="noStrike" spc="-1">
                <a:solidFill>
                  <a:srgbClr val="121212"/>
                </a:solidFill>
                <a:highlight>
                  <a:srgbClr val="FFFFFF"/>
                </a:highlight>
                <a:latin typeface="Arial"/>
                <a:ea typeface="Arial"/>
              </a:rPr>
              <a:t>GPS Power (3.3v) Pin to 3.3v PIN of Arduino</a:t>
            </a:r>
            <a:endParaRPr lang="en-IN" sz="2100" b="0" strike="noStrike" spc="-1">
              <a:solidFill>
                <a:srgbClr val="000000"/>
              </a:solidFill>
              <a:latin typeface="Arial"/>
            </a:endParaRPr>
          </a:p>
          <a:p>
            <a:pPr>
              <a:lnSpc>
                <a:spcPct val="115000"/>
              </a:lnSpc>
              <a:spcBef>
                <a:spcPts val="799"/>
              </a:spcBef>
              <a:spcAft>
                <a:spcPts val="1199"/>
              </a:spcAft>
              <a:buNone/>
              <a:tabLst>
                <a:tab pos="0" algn="l"/>
              </a:tabLst>
            </a:pPr>
            <a:endParaRPr lang="en-IN" sz="2100" b="0" strike="noStrike" spc="-1">
              <a:solidFill>
                <a:srgbClr val="000000"/>
              </a:solidFill>
              <a:latin typeface="Arial"/>
            </a:endParaRPr>
          </a:p>
        </p:txBody>
      </p:sp>
      <p:pic>
        <p:nvPicPr>
          <p:cNvPr id="483" name="Google Shape;530;p83"/>
          <p:cNvPicPr/>
          <p:nvPr/>
        </p:nvPicPr>
        <p:blipFill>
          <a:blip r:embed="rId2"/>
          <a:stretch/>
        </p:blipFill>
        <p:spPr>
          <a:xfrm>
            <a:off x="3720240" y="218880"/>
            <a:ext cx="5271120" cy="456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85" name="PlaceHolder 2"/>
          <p:cNvSpPr>
            <a:spLocks noGrp="1"/>
          </p:cNvSpPr>
          <p:nvPr>
            <p:ph/>
          </p:nvPr>
        </p:nvSpPr>
        <p:spPr>
          <a:xfrm>
            <a:off x="5855400" y="623520"/>
            <a:ext cx="3168360" cy="4534920"/>
          </a:xfrm>
          <a:prstGeom prst="rect">
            <a:avLst/>
          </a:prstGeom>
          <a:noFill/>
          <a:ln w="0">
            <a:noFill/>
          </a:ln>
        </p:spPr>
        <p:txBody>
          <a:bodyPr tIns="91440" bIns="91440" anchor="t">
            <a:normAutofit/>
          </a:bodyPr>
          <a:lstStyle/>
          <a:p>
            <a:pPr>
              <a:lnSpc>
                <a:spcPct val="115000"/>
              </a:lnSpc>
              <a:spcAft>
                <a:spcPts val="1199"/>
              </a:spcAft>
              <a:buNone/>
              <a:tabLst>
                <a:tab pos="0" algn="l"/>
              </a:tabLst>
            </a:pPr>
            <a:r>
              <a:rPr lang="en" sz="2000" b="0" strike="noStrike" spc="-1">
                <a:solidFill>
                  <a:srgbClr val="5E2B97"/>
                </a:solidFill>
                <a:latin typeface="Source Sans Pro"/>
                <a:ea typeface="Source Sans Pro"/>
              </a:rPr>
              <a:t>After connections, connect the USB cable to the computer, open your Arduino IDE software in computer, select com port and open serial monitor to listen the serial port and Power up the Arduino and GPS module.</a:t>
            </a:r>
            <a:endParaRPr lang="en-IN" sz="2000" b="0" strike="noStrike" spc="-1">
              <a:solidFill>
                <a:srgbClr val="000000"/>
              </a:solidFill>
              <a:latin typeface="Arial"/>
            </a:endParaRPr>
          </a:p>
        </p:txBody>
      </p:sp>
      <p:pic>
        <p:nvPicPr>
          <p:cNvPr id="486" name="Google Shape;537;p84"/>
          <p:cNvPicPr/>
          <p:nvPr/>
        </p:nvPicPr>
        <p:blipFill>
          <a:blip r:embed="rId2"/>
          <a:stretch/>
        </p:blipFill>
        <p:spPr>
          <a:xfrm>
            <a:off x="0" y="1114560"/>
            <a:ext cx="5717520" cy="3236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a:t>
            </a:r>
            <a:r>
              <a:rPr lang="en" sz="2000" b="0" strike="noStrike" spc="-1">
                <a:solidFill>
                  <a:srgbClr val="5E2B97"/>
                </a:solidFill>
                <a:latin typeface="Source Sans Pro"/>
                <a:ea typeface="Source Sans Pro"/>
              </a:rPr>
              <a:t>When not in range</a:t>
            </a:r>
            <a:endParaRPr lang="en-IN" sz="2000" b="0" strike="noStrike" spc="-1">
              <a:solidFill>
                <a:srgbClr val="000000"/>
              </a:solidFill>
              <a:latin typeface="Arial"/>
            </a:endParaRPr>
          </a:p>
        </p:txBody>
      </p:sp>
      <p:pic>
        <p:nvPicPr>
          <p:cNvPr id="488" name="Google Shape;543;p85"/>
          <p:cNvPicPr/>
          <p:nvPr/>
        </p:nvPicPr>
        <p:blipFill>
          <a:blip r:embed="rId2"/>
          <a:stretch/>
        </p:blipFill>
        <p:spPr>
          <a:xfrm>
            <a:off x="1711800" y="623520"/>
            <a:ext cx="62481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5760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 - when within range</a:t>
            </a:r>
            <a:endParaRPr lang="en-IN" sz="3000" b="0" strike="noStrike" spc="-1">
              <a:solidFill>
                <a:srgbClr val="000000"/>
              </a:solidFill>
              <a:latin typeface="Arial"/>
            </a:endParaRPr>
          </a:p>
        </p:txBody>
      </p:sp>
      <p:pic>
        <p:nvPicPr>
          <p:cNvPr id="490" name="Google Shape;549;p86"/>
          <p:cNvPicPr/>
          <p:nvPr/>
        </p:nvPicPr>
        <p:blipFill>
          <a:blip r:embed="rId2"/>
          <a:stretch/>
        </p:blipFill>
        <p:spPr>
          <a:xfrm>
            <a:off x="1707840" y="563040"/>
            <a:ext cx="6210000" cy="4419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92" name="PlaceHolder 2"/>
          <p:cNvSpPr>
            <a:spLocks noGrp="1"/>
          </p:cNvSpPr>
          <p:nvPr>
            <p:ph/>
          </p:nvPr>
        </p:nvSpPr>
        <p:spPr>
          <a:xfrm>
            <a:off x="126360" y="551880"/>
            <a:ext cx="8759520" cy="4534920"/>
          </a:xfrm>
          <a:prstGeom prst="rect">
            <a:avLst/>
          </a:prstGeom>
          <a:noFill/>
          <a:ln w="0">
            <a:noFill/>
          </a:ln>
        </p:spPr>
        <p:txBody>
          <a:bodyPr tIns="91440" bIns="91440" anchor="t">
            <a:normAutofit fontScale="82500" lnSpcReduction="10000"/>
          </a:bodyPr>
          <a:lstStyle/>
          <a:p>
            <a:pPr>
              <a:lnSpc>
                <a:spcPct val="115000"/>
              </a:lnSpc>
              <a:buNone/>
              <a:tabLst>
                <a:tab pos="0" algn="l"/>
              </a:tabLst>
            </a:pPr>
            <a:r>
              <a:rPr lang="en" sz="2000" b="0" strike="noStrike" spc="-1">
                <a:solidFill>
                  <a:srgbClr val="5E2B97"/>
                </a:solidFill>
                <a:latin typeface="Source Sans Pro"/>
                <a:ea typeface="Source Sans Pro"/>
              </a:rPr>
              <a:t>In serial Window, you can see some sentences that start from $ sign. These are NMEA sentences. GPS module sends the Real time tracking position data in NMEA format NMEA format consist several sentences, in which four important sentences are given below. </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(NMEA is a standard data format supported by all GPS manufacturers, much like ASCII is the standard for digital computer characters in the computer world. The purpose of NMEA is to give equipment users the ability to mix and match hardware and software)</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$GPGGA: Global Positioning System Fix Data</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$GPGSV: GPS satellites in view</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$GPGSA: GPS DOP and active satellites</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$GPRMC: Recommended minimum specific GPS/Transit data</a:t>
            </a: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r>
              <a:rPr lang="en" sz="2000" b="0" strike="noStrike" spc="-1">
                <a:solidFill>
                  <a:srgbClr val="5E2B97"/>
                </a:solidFill>
                <a:latin typeface="Source Sans Pro"/>
                <a:ea typeface="Source Sans Pro"/>
              </a:rPr>
              <a:t>These strings contain many GPS parameters like: Time, Date, Longitude, Latitude, speed, no. of satellites in used, altitude and many other things.</a:t>
            </a:r>
            <a:endParaRPr lang="en-IN"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72080" y="89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Arduino - Historical Bytes</a:t>
            </a:r>
            <a:endParaRPr lang="en-IN" sz="3000" b="0" strike="noStrike" spc="-1">
              <a:solidFill>
                <a:srgbClr val="000000"/>
              </a:solidFill>
              <a:latin typeface="Arial"/>
            </a:endParaRPr>
          </a:p>
        </p:txBody>
      </p:sp>
      <p:sp>
        <p:nvSpPr>
          <p:cNvPr id="314" name="PlaceHolder 2"/>
          <p:cNvSpPr>
            <a:spLocks noGrp="1"/>
          </p:cNvSpPr>
          <p:nvPr>
            <p:ph/>
          </p:nvPr>
        </p:nvSpPr>
        <p:spPr>
          <a:xfrm>
            <a:off x="229680" y="712440"/>
            <a:ext cx="3604680" cy="2066400"/>
          </a:xfrm>
          <a:prstGeom prst="rect">
            <a:avLst/>
          </a:prstGeom>
          <a:noFill/>
          <a:ln w="0">
            <a:noFill/>
          </a:ln>
        </p:spPr>
        <p:txBody>
          <a:bodyPr tIns="91440" bIns="91440" anchor="t">
            <a:noAutofit/>
          </a:bodyPr>
          <a:lstStyle/>
          <a:p>
            <a:pPr>
              <a:lnSpc>
                <a:spcPct val="115000"/>
              </a:lnSpc>
              <a:buNone/>
              <a:tabLst>
                <a:tab pos="0" algn="l"/>
              </a:tabLst>
            </a:pPr>
            <a:r>
              <a:rPr lang="en" sz="2200" b="0" strike="noStrike" spc="-1">
                <a:solidFill>
                  <a:srgbClr val="20124D"/>
                </a:solidFill>
                <a:latin typeface="Source Sans Pro"/>
                <a:ea typeface="Source Sans Pro"/>
              </a:rPr>
              <a:t>2005 - Arduino - Massimo Banzi and David Cuartielles - named after an Italian bar named after King Arduin of Italy.</a:t>
            </a:r>
            <a:endParaRPr lang="en-IN" sz="2200" b="0" strike="noStrike" spc="-1">
              <a:solidFill>
                <a:srgbClr val="000000"/>
              </a:solidFill>
              <a:latin typeface="Arial"/>
            </a:endParaRPr>
          </a:p>
          <a:p>
            <a:pPr>
              <a:lnSpc>
                <a:spcPct val="115000"/>
              </a:lnSpc>
              <a:spcBef>
                <a:spcPts val="1199"/>
              </a:spcBef>
              <a:buNone/>
              <a:tabLst>
                <a:tab pos="0" algn="l"/>
              </a:tabLst>
            </a:pPr>
            <a:endParaRPr lang="en-IN" sz="2200" b="0" strike="noStrike" spc="-1">
              <a:solidFill>
                <a:srgbClr val="000000"/>
              </a:solidFill>
              <a:latin typeface="Arial"/>
            </a:endParaRPr>
          </a:p>
          <a:p>
            <a:pPr>
              <a:lnSpc>
                <a:spcPct val="115000"/>
              </a:lnSpc>
              <a:spcBef>
                <a:spcPts val="1199"/>
              </a:spcBef>
              <a:spcAft>
                <a:spcPts val="1199"/>
              </a:spcAft>
              <a:buNone/>
              <a:tabLst>
                <a:tab pos="0" algn="l"/>
              </a:tabLst>
            </a:pPr>
            <a:endParaRPr lang="en-IN" sz="2200" b="0" strike="noStrike" spc="-1">
              <a:solidFill>
                <a:srgbClr val="000000"/>
              </a:solidFill>
              <a:latin typeface="Arial"/>
            </a:endParaRPr>
          </a:p>
        </p:txBody>
      </p:sp>
      <p:sp>
        <p:nvSpPr>
          <p:cNvPr id="315" name="Google Shape;118;p20"/>
          <p:cNvSpPr/>
          <p:nvPr/>
        </p:nvSpPr>
        <p:spPr>
          <a:xfrm>
            <a:off x="172080" y="4834440"/>
            <a:ext cx="8520120" cy="335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000" b="0" strike="noStrike" spc="-1">
                <a:solidFill>
                  <a:srgbClr val="000000"/>
                </a:solidFill>
                <a:latin typeface="Arial"/>
                <a:ea typeface="Arial"/>
              </a:rPr>
              <a:t>John Nussey - Arduino for Dummies (2018)</a:t>
            </a:r>
            <a:endParaRPr lang="en-IN" sz="1000" b="0" strike="noStrike" spc="-1">
              <a:latin typeface="Arial"/>
            </a:endParaRPr>
          </a:p>
        </p:txBody>
      </p:sp>
      <p:grpSp>
        <p:nvGrpSpPr>
          <p:cNvPr id="316" name="Google Shape;119;p20"/>
          <p:cNvGrpSpPr/>
          <p:nvPr/>
        </p:nvGrpSpPr>
        <p:grpSpPr>
          <a:xfrm>
            <a:off x="4098960" y="1091520"/>
            <a:ext cx="5044680" cy="4051800"/>
            <a:chOff x="4098960" y="1091520"/>
            <a:chExt cx="5044680" cy="4051800"/>
          </a:xfrm>
        </p:grpSpPr>
        <p:pic>
          <p:nvPicPr>
            <p:cNvPr id="317" name="Google Shape;120;p20"/>
            <p:cNvPicPr/>
            <p:nvPr/>
          </p:nvPicPr>
          <p:blipFill>
            <a:blip r:embed="rId2"/>
            <a:stretch/>
          </p:blipFill>
          <p:spPr>
            <a:xfrm>
              <a:off x="4098960" y="1091520"/>
              <a:ext cx="5044680" cy="4051800"/>
            </a:xfrm>
            <a:prstGeom prst="rect">
              <a:avLst/>
            </a:prstGeom>
            <a:ln w="0">
              <a:noFill/>
            </a:ln>
          </p:spPr>
        </p:pic>
        <p:sp>
          <p:nvSpPr>
            <p:cNvPr id="318" name="Google Shape;121;p20"/>
            <p:cNvSpPr/>
            <p:nvPr/>
          </p:nvSpPr>
          <p:spPr>
            <a:xfrm>
              <a:off x="4098960" y="4142880"/>
              <a:ext cx="2816640" cy="396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00000"/>
                </a:lnSpc>
                <a:buNone/>
                <a:tabLst>
                  <a:tab pos="0" algn="l"/>
                </a:tabLst>
              </a:pPr>
              <a:r>
                <a:rPr lang="en" sz="1400" b="0" strike="noStrike" spc="-1">
                  <a:solidFill>
                    <a:srgbClr val="000000"/>
                  </a:solidFill>
                  <a:latin typeface="Arial"/>
                  <a:ea typeface="Arial"/>
                </a:rPr>
                <a:t>The very first type of Arduino</a:t>
              </a:r>
              <a:endParaRPr lang="en-IN" sz="1400" b="0" strike="noStrike" spc="-1">
                <a:latin typeface="Arial"/>
              </a:endParaRPr>
            </a:p>
          </p:txBody>
        </p:sp>
      </p:grpSp>
      <p:pic>
        <p:nvPicPr>
          <p:cNvPr id="319" name="Google Shape;122;p20"/>
          <p:cNvPicPr/>
          <p:nvPr/>
        </p:nvPicPr>
        <p:blipFill>
          <a:blip r:embed="rId3"/>
          <a:stretch/>
        </p:blipFill>
        <p:spPr>
          <a:xfrm>
            <a:off x="1398960" y="2419200"/>
            <a:ext cx="1729440" cy="2368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94" name="PlaceHolder 2"/>
          <p:cNvSpPr>
            <a:spLocks noGrp="1"/>
          </p:cNvSpPr>
          <p:nvPr>
            <p:ph/>
          </p:nvPr>
        </p:nvSpPr>
        <p:spPr>
          <a:xfrm>
            <a:off x="126360" y="551880"/>
            <a:ext cx="4879080" cy="4534920"/>
          </a:xfrm>
          <a:prstGeom prst="rect">
            <a:avLst/>
          </a:prstGeom>
          <a:noFill/>
          <a:ln w="0">
            <a:noFill/>
          </a:ln>
        </p:spPr>
        <p:txBody>
          <a:bodyPr tIns="91440" bIns="91440" anchor="t">
            <a:normAutofit fontScale="94500"/>
          </a:bodyPr>
          <a:lstStyle/>
          <a:p>
            <a:pPr>
              <a:lnSpc>
                <a:spcPct val="115000"/>
              </a:lnSpc>
              <a:buNone/>
              <a:tabLst>
                <a:tab pos="0" algn="l"/>
              </a:tabLst>
            </a:pPr>
            <a:r>
              <a:rPr lang="en" sz="2000" b="0" strike="noStrike" spc="-1">
                <a:solidFill>
                  <a:srgbClr val="5E2B97"/>
                </a:solidFill>
                <a:latin typeface="Source Sans Pro"/>
                <a:ea typeface="Source Sans Pro"/>
              </a:rPr>
              <a:t>When we use GPS module for tracking any location, we only need coordinates and we can find this in $GPGGA string. Only $GPGGA (Global Positioning System Fix Data) String is mostly used in programs and other strings are ignored. This string consist fix data as below:</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$GPGGA,104534.000,7791.0381,N,06727.4434,E,1,08,0.9,510.4,M,43.9,M,,*47</a:t>
            </a:r>
            <a:endParaRPr lang="en-IN" sz="2000" b="0" strike="noStrike" spc="-1">
              <a:solidFill>
                <a:srgbClr val="000000"/>
              </a:solidFill>
              <a:latin typeface="Arial"/>
            </a:endParaRPr>
          </a:p>
          <a:p>
            <a:pPr>
              <a:lnSpc>
                <a:spcPct val="115000"/>
              </a:lnSpc>
              <a:spcBef>
                <a:spcPts val="1199"/>
              </a:spcBef>
              <a:buNone/>
              <a:tabLst>
                <a:tab pos="0" algn="l"/>
              </a:tabLst>
            </a:pPr>
            <a:r>
              <a:rPr lang="en" sz="2000" b="0" strike="noStrike" spc="-1">
                <a:solidFill>
                  <a:srgbClr val="5E2B97"/>
                </a:solidFill>
                <a:latin typeface="Source Sans Pro"/>
                <a:ea typeface="Source Sans Pro"/>
              </a:rPr>
              <a:t>$GPGGA,HHMMSS.SSS,latitude,N,longitude,E,FQ,NOS,HDP,altitude,M,height,M,,checksum data</a:t>
            </a:r>
            <a:endParaRPr lang="en-IN" sz="2000" b="0" strike="noStrike" spc="-1">
              <a:solidFill>
                <a:srgbClr val="000000"/>
              </a:solidFill>
              <a:latin typeface="Arial"/>
            </a:endParaRPr>
          </a:p>
          <a:p>
            <a:pPr>
              <a:lnSpc>
                <a:spcPct val="115000"/>
              </a:lnSpc>
              <a:spcBef>
                <a:spcPts val="1199"/>
              </a:spcBef>
              <a:buNone/>
              <a:tabLst>
                <a:tab pos="0" algn="l"/>
              </a:tabLst>
            </a:pPr>
            <a:endParaRPr lang="en-IN" sz="2000" b="0" strike="noStrike" spc="-1">
              <a:solidFill>
                <a:srgbClr val="000000"/>
              </a:solidFill>
              <a:latin typeface="Arial"/>
            </a:endParaRPr>
          </a:p>
          <a:p>
            <a:pPr>
              <a:lnSpc>
                <a:spcPct val="115000"/>
              </a:lnSpc>
              <a:spcBef>
                <a:spcPts val="1199"/>
              </a:spcBef>
              <a:spcAft>
                <a:spcPts val="1199"/>
              </a:spcAft>
              <a:buNone/>
              <a:tabLst>
                <a:tab pos="0" algn="l"/>
              </a:tabLst>
            </a:pPr>
            <a:endParaRPr lang="en-IN" sz="2000" b="0" strike="noStrike" spc="-1">
              <a:solidFill>
                <a:srgbClr val="000000"/>
              </a:solidFill>
              <a:latin typeface="Arial"/>
            </a:endParaRPr>
          </a:p>
        </p:txBody>
      </p:sp>
      <p:pic>
        <p:nvPicPr>
          <p:cNvPr id="495" name="Google Shape;562;p88"/>
          <p:cNvPicPr/>
          <p:nvPr/>
        </p:nvPicPr>
        <p:blipFill>
          <a:blip r:embed="rId2"/>
          <a:stretch/>
        </p:blipFill>
        <p:spPr>
          <a:xfrm>
            <a:off x="5166000" y="0"/>
            <a:ext cx="308304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12636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GPS</a:t>
            </a:r>
            <a:endParaRPr lang="en-IN" sz="3000" b="0" strike="noStrike" spc="-1">
              <a:solidFill>
                <a:srgbClr val="000000"/>
              </a:solidFill>
              <a:latin typeface="Arial"/>
            </a:endParaRPr>
          </a:p>
        </p:txBody>
      </p:sp>
      <p:sp>
        <p:nvSpPr>
          <p:cNvPr id="497" name="Google Shape;568;p89"/>
          <p:cNvSpPr/>
          <p:nvPr/>
        </p:nvSpPr>
        <p:spPr>
          <a:xfrm>
            <a:off x="57600" y="884880"/>
            <a:ext cx="4514400" cy="32324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5E2B97"/>
                </a:solidFill>
                <a:latin typeface="Arial"/>
                <a:ea typeface="Arial"/>
              </a:rPr>
              <a:t>And $GPRMC string mainly contains velocity, time, date and position</a:t>
            </a:r>
            <a:endParaRPr lang="en-IN" sz="2000" b="0" strike="noStrike" spc="-1">
              <a:latin typeface="Arial"/>
            </a:endParaRPr>
          </a:p>
          <a:p>
            <a:pPr>
              <a:lnSpc>
                <a:spcPct val="100000"/>
              </a:lnSpc>
              <a:buNone/>
              <a:tabLst>
                <a:tab pos="0" algn="l"/>
              </a:tabLst>
            </a:pPr>
            <a:endParaRPr lang="en-IN" sz="2000" b="0" strike="noStrike" spc="-1">
              <a:latin typeface="Arial"/>
            </a:endParaRPr>
          </a:p>
          <a:p>
            <a:pPr>
              <a:lnSpc>
                <a:spcPct val="100000"/>
              </a:lnSpc>
              <a:buNone/>
              <a:tabLst>
                <a:tab pos="0" algn="l"/>
              </a:tabLst>
            </a:pPr>
            <a:r>
              <a:rPr lang="en" sz="2000" b="0" strike="noStrike" spc="-1">
                <a:solidFill>
                  <a:srgbClr val="5E2B97"/>
                </a:solidFill>
                <a:latin typeface="Arial"/>
                <a:ea typeface="Arial"/>
              </a:rPr>
              <a:t>$GPRMC,123519.000,A, 7791.0381,N, 06727.4434,E,022.4,084.4,230394,003.1,W*6A</a:t>
            </a:r>
            <a:endParaRPr lang="en-IN" sz="2000" b="0" strike="noStrike" spc="-1">
              <a:latin typeface="Arial"/>
            </a:endParaRPr>
          </a:p>
          <a:p>
            <a:pPr>
              <a:lnSpc>
                <a:spcPct val="100000"/>
              </a:lnSpc>
              <a:buNone/>
              <a:tabLst>
                <a:tab pos="0" algn="l"/>
              </a:tabLst>
            </a:pPr>
            <a:r>
              <a:rPr lang="en" sz="2000" b="0" strike="noStrike" spc="-1">
                <a:solidFill>
                  <a:srgbClr val="5E2B97"/>
                </a:solidFill>
                <a:latin typeface="Arial"/>
                <a:ea typeface="Arial"/>
              </a:rPr>
              <a:t>$GPRMC,HHMMSS.SSS,A,latitude,N,longitude,E,speed,angle,date,MV,W,CMD</a:t>
            </a:r>
            <a:endParaRPr lang="en-IN" sz="2000" b="0" strike="noStrike" spc="-1">
              <a:latin typeface="Arial"/>
            </a:endParaRPr>
          </a:p>
        </p:txBody>
      </p:sp>
      <p:pic>
        <p:nvPicPr>
          <p:cNvPr id="498" name="Google Shape;569;p89"/>
          <p:cNvPicPr/>
          <p:nvPr/>
        </p:nvPicPr>
        <p:blipFill>
          <a:blip r:embed="rId2"/>
          <a:stretch/>
        </p:blipFill>
        <p:spPr>
          <a:xfrm>
            <a:off x="4931280" y="0"/>
            <a:ext cx="3131640" cy="5143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172440" y="183600"/>
            <a:ext cx="8520120" cy="953280"/>
          </a:xfrm>
          <a:prstGeom prst="rect">
            <a:avLst/>
          </a:prstGeom>
          <a:noFill/>
          <a:ln w="0">
            <a:noFill/>
          </a:ln>
        </p:spPr>
        <p:txBody>
          <a:bodyPr tIns="91440" bIns="91440" anchor="t">
            <a:noAutofit/>
          </a:bodyPr>
          <a:lstStyle/>
          <a:p>
            <a:pPr>
              <a:lnSpc>
                <a:spcPct val="100000"/>
              </a:lnSpc>
              <a:buNone/>
              <a:tabLst>
                <a:tab pos="0" algn="l"/>
              </a:tabLst>
            </a:pPr>
            <a:r>
              <a:rPr lang="en" sz="2870" b="1" strike="noStrike" spc="-1">
                <a:solidFill>
                  <a:srgbClr val="000000"/>
                </a:solidFill>
                <a:latin typeface="Source Sans Pro"/>
                <a:ea typeface="Source Sans Pro"/>
              </a:rPr>
              <a:t>GPS - NMEA sentence information</a:t>
            </a:r>
            <a:endParaRPr lang="en-IN" sz="2870" b="0" strike="noStrike" spc="-1">
              <a:solidFill>
                <a:srgbClr val="000000"/>
              </a:solidFill>
              <a:latin typeface="Arial"/>
            </a:endParaRPr>
          </a:p>
          <a:p>
            <a:pPr>
              <a:lnSpc>
                <a:spcPct val="100000"/>
              </a:lnSpc>
              <a:buNone/>
              <a:tabLst>
                <a:tab pos="0" algn="l"/>
              </a:tabLst>
            </a:pPr>
            <a:endParaRPr lang="en-IN" sz="2870" b="0" strike="noStrike" spc="-1">
              <a:solidFill>
                <a:srgbClr val="000000"/>
              </a:solidFill>
              <a:latin typeface="Arial"/>
            </a:endParaRPr>
          </a:p>
        </p:txBody>
      </p:sp>
      <p:sp>
        <p:nvSpPr>
          <p:cNvPr id="500" name="PlaceHolder 2"/>
          <p:cNvSpPr>
            <a:spLocks noGrp="1"/>
          </p:cNvSpPr>
          <p:nvPr>
            <p:ph/>
          </p:nvPr>
        </p:nvSpPr>
        <p:spPr>
          <a:xfrm>
            <a:off x="96120" y="1438560"/>
            <a:ext cx="8951760" cy="1698840"/>
          </a:xfrm>
          <a:prstGeom prst="rect">
            <a:avLst/>
          </a:prstGeom>
          <a:noFill/>
          <a:ln w="0">
            <a:noFill/>
          </a:ln>
        </p:spPr>
        <p:txBody>
          <a:bodyPr tIns="91440" bIns="91440" anchor="t">
            <a:normAutofit fontScale="94500"/>
          </a:bodyPr>
          <a:lstStyle/>
          <a:p>
            <a:pPr>
              <a:lnSpc>
                <a:spcPct val="115000"/>
              </a:lnSpc>
              <a:buNone/>
              <a:tabLst>
                <a:tab pos="0" algn="l"/>
              </a:tabLst>
            </a:pPr>
            <a:r>
              <a:rPr lang="en" sz="3000" b="1" strike="noStrike" spc="-1">
                <a:solidFill>
                  <a:srgbClr val="000000"/>
                </a:solidFill>
                <a:latin typeface="Raleway"/>
                <a:ea typeface="Raleway"/>
              </a:rPr>
              <a:t>National Marine Electronics Association [NMEA]</a:t>
            </a:r>
            <a:endParaRPr lang="en-IN" sz="3000" b="0" strike="noStrike" spc="-1">
              <a:solidFill>
                <a:srgbClr val="000000"/>
              </a:solidFill>
              <a:latin typeface="Arial"/>
            </a:endParaRPr>
          </a:p>
          <a:p>
            <a:pPr>
              <a:lnSpc>
                <a:spcPct val="115000"/>
              </a:lnSpc>
              <a:spcBef>
                <a:spcPts val="1199"/>
              </a:spcBef>
              <a:spcAft>
                <a:spcPts val="1199"/>
              </a:spcAft>
              <a:buNone/>
              <a:tabLst>
                <a:tab pos="0" algn="l"/>
              </a:tabLst>
            </a:pPr>
            <a:r>
              <a:rPr lang="en" sz="3000" b="1" strike="noStrike" spc="-1">
                <a:solidFill>
                  <a:srgbClr val="000000"/>
                </a:solidFill>
                <a:latin typeface="Raleway"/>
                <a:ea typeface="Raleway"/>
              </a:rPr>
              <a:t>http://aprs.gids.nl/nmea/</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311760" y="444960"/>
            <a:ext cx="8520120" cy="623160"/>
          </a:xfrm>
          <a:prstGeom prst="rect">
            <a:avLst/>
          </a:prstGeom>
          <a:noFill/>
          <a:ln w="0">
            <a:noFill/>
          </a:ln>
        </p:spPr>
        <p:txBody>
          <a:bodyPr tIns="91440" bIns="91440" anchor="ctr">
            <a:normAutofit fontScale="90000"/>
          </a:bodyPr>
          <a:lstStyle/>
          <a:p>
            <a:pPr algn="ctr">
              <a:lnSpc>
                <a:spcPct val="100000"/>
              </a:lnSpc>
              <a:buNone/>
              <a:tabLst>
                <a:tab pos="0" algn="l"/>
              </a:tabLst>
            </a:pPr>
            <a:r>
              <a:rPr lang="en" sz="3000" b="1" strike="noStrike" spc="-1">
                <a:solidFill>
                  <a:srgbClr val="000000"/>
                </a:solidFill>
                <a:latin typeface="Raleway"/>
                <a:ea typeface="Raleway"/>
              </a:rPr>
              <a:t>Interfacing Seven Segment Display with Arduino</a:t>
            </a:r>
            <a:endParaRPr lang="en-IN" sz="3000" b="0" strike="noStrike" spc="-1">
              <a:solidFill>
                <a:srgbClr val="000000"/>
              </a:solidFill>
              <a:latin typeface="Arial"/>
            </a:endParaRPr>
          </a:p>
        </p:txBody>
      </p:sp>
      <p:pic>
        <p:nvPicPr>
          <p:cNvPr id="502" name="Google Shape;581;p91"/>
          <p:cNvPicPr/>
          <p:nvPr/>
        </p:nvPicPr>
        <p:blipFill>
          <a:blip r:embed="rId2"/>
          <a:stretch/>
        </p:blipFill>
        <p:spPr>
          <a:xfrm>
            <a:off x="1784880" y="1155960"/>
            <a:ext cx="5769720" cy="3846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242640" y="1810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pic>
        <p:nvPicPr>
          <p:cNvPr id="504" name="Google Shape;587;p92"/>
          <p:cNvPicPr/>
          <p:nvPr/>
        </p:nvPicPr>
        <p:blipFill>
          <a:blip r:embed="rId2"/>
          <a:stretch/>
        </p:blipFill>
        <p:spPr>
          <a:xfrm>
            <a:off x="89280" y="804240"/>
            <a:ext cx="6589800" cy="4393080"/>
          </a:xfrm>
          <a:prstGeom prst="rect">
            <a:avLst/>
          </a:prstGeom>
          <a:ln w="0">
            <a:noFill/>
          </a:ln>
        </p:spPr>
      </p:pic>
      <p:sp>
        <p:nvSpPr>
          <p:cNvPr id="505" name="Google Shape;588;p92"/>
          <p:cNvSpPr/>
          <p:nvPr/>
        </p:nvSpPr>
        <p:spPr>
          <a:xfrm>
            <a:off x="4627080" y="181080"/>
            <a:ext cx="4308120" cy="26226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5E2B97"/>
                </a:solidFill>
                <a:highlight>
                  <a:srgbClr val="FFFFFF"/>
                </a:highlight>
                <a:latin typeface="Arial"/>
                <a:ea typeface="Arial"/>
              </a:rPr>
              <a:t>Seven-segment displays are available in various sizes and colours. They are available from 0.28 inches to 18 inches, and even bigger sizes are available for industrial usage. The </a:t>
            </a:r>
            <a:r>
              <a:rPr lang="en" sz="2000" b="1" strike="noStrike" spc="-1">
                <a:solidFill>
                  <a:srgbClr val="5E2B97"/>
                </a:solidFill>
                <a:highlight>
                  <a:srgbClr val="FFFFFF"/>
                </a:highlight>
                <a:latin typeface="Arial"/>
                <a:ea typeface="Arial"/>
              </a:rPr>
              <a:t>most commonly used display size is 0.56 inches</a:t>
            </a:r>
            <a:r>
              <a:rPr lang="en" sz="2000" b="0" strike="noStrike" spc="-1">
                <a:solidFill>
                  <a:srgbClr val="5E2B97"/>
                </a:solidFill>
                <a:highlight>
                  <a:srgbClr val="FFFFFF"/>
                </a:highlight>
                <a:latin typeface="Arial"/>
                <a:ea typeface="Arial"/>
              </a:rPr>
              <a:t>.</a:t>
            </a:r>
            <a:endParaRPr lang="en-IN"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8208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pic>
        <p:nvPicPr>
          <p:cNvPr id="507" name="Google Shape;594;p93"/>
          <p:cNvPicPr/>
          <p:nvPr/>
        </p:nvPicPr>
        <p:blipFill>
          <a:blip r:embed="rId2"/>
          <a:stretch/>
        </p:blipFill>
        <p:spPr>
          <a:xfrm>
            <a:off x="82080" y="1895040"/>
            <a:ext cx="1974600" cy="1844280"/>
          </a:xfrm>
          <a:prstGeom prst="rect">
            <a:avLst/>
          </a:prstGeom>
          <a:ln w="0">
            <a:noFill/>
          </a:ln>
        </p:spPr>
      </p:pic>
      <p:pic>
        <p:nvPicPr>
          <p:cNvPr id="508" name="Google Shape;595;p93"/>
          <p:cNvPicPr/>
          <p:nvPr/>
        </p:nvPicPr>
        <p:blipFill>
          <a:blip r:embed="rId3"/>
          <a:stretch/>
        </p:blipFill>
        <p:spPr>
          <a:xfrm>
            <a:off x="2239200" y="540360"/>
            <a:ext cx="6904440" cy="4602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 - 2 types</a:t>
            </a:r>
            <a:endParaRPr lang="en-IN" sz="3000" b="0" strike="noStrike" spc="-1">
              <a:solidFill>
                <a:srgbClr val="000000"/>
              </a:solidFill>
              <a:latin typeface="Arial"/>
            </a:endParaRPr>
          </a:p>
        </p:txBody>
      </p:sp>
      <p:sp>
        <p:nvSpPr>
          <p:cNvPr id="510" name="Google Shape;601;p94"/>
          <p:cNvSpPr/>
          <p:nvPr/>
        </p:nvSpPr>
        <p:spPr>
          <a:xfrm>
            <a:off x="160560" y="803520"/>
            <a:ext cx="8771400" cy="34750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400" b="0" strike="noStrike" spc="-1">
                <a:solidFill>
                  <a:srgbClr val="5E2B97"/>
                </a:solidFill>
                <a:highlight>
                  <a:srgbClr val="FFFFFF"/>
                </a:highlight>
                <a:latin typeface="Arial"/>
                <a:ea typeface="Arial"/>
              </a:rPr>
              <a:t>Seven segment displays are mainly categorized into two types, </a:t>
            </a:r>
            <a:endParaRPr lang="en-IN" sz="2400" b="0" strike="noStrike" spc="-1">
              <a:latin typeface="Arial"/>
            </a:endParaRPr>
          </a:p>
          <a:p>
            <a:pPr marL="457200" indent="-380880">
              <a:lnSpc>
                <a:spcPct val="100000"/>
              </a:lnSpc>
              <a:buClr>
                <a:srgbClr val="5E2B97"/>
              </a:buClr>
              <a:buFont typeface="Arial"/>
              <a:buAutoNum type="arabicPeriod"/>
              <a:tabLst>
                <a:tab pos="0" algn="l"/>
              </a:tabLst>
            </a:pPr>
            <a:r>
              <a:rPr lang="en" sz="2400" b="1" strike="noStrike" spc="-1">
                <a:solidFill>
                  <a:srgbClr val="5E2B97"/>
                </a:solidFill>
                <a:highlight>
                  <a:srgbClr val="FFFFFF"/>
                </a:highlight>
                <a:latin typeface="Arial"/>
                <a:ea typeface="Arial"/>
              </a:rPr>
              <a:t>Common Cathode (CC) </a:t>
            </a:r>
            <a:r>
              <a:rPr lang="en" sz="2400" b="0" strike="noStrike" spc="-1">
                <a:solidFill>
                  <a:srgbClr val="5E2B97"/>
                </a:solidFill>
                <a:highlight>
                  <a:srgbClr val="FFFFFF"/>
                </a:highlight>
                <a:latin typeface="Arial"/>
                <a:ea typeface="Arial"/>
              </a:rPr>
              <a:t>and </a:t>
            </a:r>
            <a:endParaRPr lang="en-IN" sz="2400" b="0" strike="noStrike" spc="-1">
              <a:latin typeface="Arial"/>
            </a:endParaRPr>
          </a:p>
          <a:p>
            <a:pPr marL="457200" indent="-380880">
              <a:lnSpc>
                <a:spcPct val="100000"/>
              </a:lnSpc>
              <a:buClr>
                <a:srgbClr val="5E2B97"/>
              </a:buClr>
              <a:buFont typeface="Arial"/>
              <a:buAutoNum type="arabicPeriod"/>
              <a:tabLst>
                <a:tab pos="0" algn="l"/>
              </a:tabLst>
            </a:pPr>
            <a:r>
              <a:rPr lang="en" sz="2400" b="1" strike="noStrike" spc="-1">
                <a:solidFill>
                  <a:srgbClr val="5E2B97"/>
                </a:solidFill>
                <a:highlight>
                  <a:srgbClr val="FFFFFF"/>
                </a:highlight>
                <a:latin typeface="Arial"/>
                <a:ea typeface="Arial"/>
              </a:rPr>
              <a:t>Common Anode (CA)</a:t>
            </a:r>
            <a:r>
              <a:rPr lang="en" sz="2400" b="0" strike="noStrike" spc="-1">
                <a:solidFill>
                  <a:srgbClr val="5E2B97"/>
                </a:solidFill>
                <a:highlight>
                  <a:srgbClr val="FFFFFF"/>
                </a:highlight>
                <a:latin typeface="Arial"/>
                <a:ea typeface="Arial"/>
              </a:rPr>
              <a:t>. </a:t>
            </a:r>
            <a:endParaRPr lang="en-IN" sz="2400" b="0" strike="noStrike" spc="-1">
              <a:latin typeface="Arial"/>
            </a:endParaRPr>
          </a:p>
          <a:p>
            <a:pPr marL="457200">
              <a:lnSpc>
                <a:spcPct val="100000"/>
              </a:lnSpc>
              <a:buNone/>
              <a:tabLst>
                <a:tab pos="0" algn="l"/>
              </a:tabLst>
            </a:pPr>
            <a:endParaRPr lang="en-IN" sz="2400" b="0" strike="noStrike" spc="-1">
              <a:latin typeface="Arial"/>
            </a:endParaRPr>
          </a:p>
          <a:p>
            <a:pPr marL="457200">
              <a:lnSpc>
                <a:spcPct val="100000"/>
              </a:lnSpc>
              <a:buNone/>
              <a:tabLst>
                <a:tab pos="0" algn="l"/>
              </a:tabLst>
            </a:pPr>
            <a:r>
              <a:rPr lang="en" sz="2400" b="0" strike="noStrike" spc="-1">
                <a:solidFill>
                  <a:srgbClr val="5E2B97"/>
                </a:solidFill>
                <a:highlight>
                  <a:srgbClr val="FFFFFF"/>
                </a:highlight>
                <a:latin typeface="Arial"/>
                <a:ea typeface="Arial"/>
              </a:rPr>
              <a:t>This classification is done based on which pin of the LEDs is connected to the common pin. If the Anodes of these LEDs are connected together, then it’s called </a:t>
            </a:r>
            <a:r>
              <a:rPr lang="en" sz="2400" b="1" strike="noStrike" spc="-1">
                <a:solidFill>
                  <a:srgbClr val="5E2B97"/>
                </a:solidFill>
                <a:highlight>
                  <a:srgbClr val="FFFFFF"/>
                </a:highlight>
                <a:latin typeface="Arial"/>
                <a:ea typeface="Arial"/>
              </a:rPr>
              <a:t>Common Anode displays</a:t>
            </a:r>
            <a:r>
              <a:rPr lang="en" sz="2400" b="0" strike="noStrike" spc="-1">
                <a:solidFill>
                  <a:srgbClr val="5E2B97"/>
                </a:solidFill>
                <a:highlight>
                  <a:srgbClr val="FFFFFF"/>
                </a:highlight>
                <a:latin typeface="Arial"/>
                <a:ea typeface="Arial"/>
              </a:rPr>
              <a:t>. And if the Cathode is connected together, then they are called </a:t>
            </a:r>
            <a:r>
              <a:rPr lang="en" sz="2400" b="1" strike="noStrike" spc="-1">
                <a:solidFill>
                  <a:srgbClr val="5E2B97"/>
                </a:solidFill>
                <a:highlight>
                  <a:srgbClr val="FFFFFF"/>
                </a:highlight>
                <a:latin typeface="Arial"/>
                <a:ea typeface="Arial"/>
              </a:rPr>
              <a:t>Common Cathode displays</a:t>
            </a:r>
            <a:r>
              <a:rPr lang="en" sz="2400" b="0" strike="noStrike" spc="-1">
                <a:solidFill>
                  <a:srgbClr val="5E2B97"/>
                </a:solidFill>
                <a:highlight>
                  <a:srgbClr val="FFFFFF"/>
                </a:highlight>
                <a:latin typeface="Arial"/>
                <a:ea typeface="Arial"/>
              </a:rPr>
              <a:t>.</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Common Cathode (CC) display</a:t>
            </a:r>
            <a:endParaRPr lang="en-IN" sz="3000" b="0" strike="noStrike" spc="-1">
              <a:solidFill>
                <a:srgbClr val="000000"/>
              </a:solidFill>
              <a:latin typeface="Arial"/>
            </a:endParaRPr>
          </a:p>
        </p:txBody>
      </p:sp>
      <p:pic>
        <p:nvPicPr>
          <p:cNvPr id="512" name="Google Shape;607;p95"/>
          <p:cNvPicPr/>
          <p:nvPr/>
        </p:nvPicPr>
        <p:blipFill>
          <a:blip r:embed="rId2"/>
          <a:srcRect t="9192" r="10109"/>
          <a:stretch/>
        </p:blipFill>
        <p:spPr>
          <a:xfrm>
            <a:off x="0" y="1206360"/>
            <a:ext cx="5392800" cy="3632040"/>
          </a:xfrm>
          <a:prstGeom prst="rect">
            <a:avLst/>
          </a:prstGeom>
          <a:ln w="0">
            <a:noFill/>
          </a:ln>
        </p:spPr>
      </p:pic>
      <p:sp>
        <p:nvSpPr>
          <p:cNvPr id="513" name="Google Shape;608;p95"/>
          <p:cNvSpPr/>
          <p:nvPr/>
        </p:nvSpPr>
        <p:spPr>
          <a:xfrm>
            <a:off x="5476680" y="215280"/>
            <a:ext cx="3562200" cy="4848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700" b="0" strike="noStrike" spc="-1">
                <a:solidFill>
                  <a:srgbClr val="5E2B97"/>
                </a:solidFill>
                <a:highlight>
                  <a:srgbClr val="FFFFFF"/>
                </a:highlight>
                <a:latin typeface="Arial"/>
                <a:ea typeface="Arial"/>
              </a:rPr>
              <a:t>In a Common Cathode (CC) display, all the cathodes of the LEDs are connected together to the common pin. This common pin is then connected to the ground rail of the circuit. The individual LEDs can be activated by applying a high pulse or a logic 1 signal to the corresponding pin.</a:t>
            </a:r>
            <a:endParaRPr lang="en-IN" sz="1700" b="0" strike="noStrike" spc="-1">
              <a:latin typeface="Arial"/>
            </a:endParaRPr>
          </a:p>
          <a:p>
            <a:pPr>
              <a:lnSpc>
                <a:spcPct val="100000"/>
              </a:lnSpc>
              <a:buNone/>
              <a:tabLst>
                <a:tab pos="0" algn="l"/>
              </a:tabLst>
            </a:pPr>
            <a:r>
              <a:rPr lang="en" sz="1700" b="0" strike="noStrike" spc="-1">
                <a:solidFill>
                  <a:srgbClr val="5E2B97"/>
                </a:solidFill>
                <a:highlight>
                  <a:srgbClr val="FFFFFF"/>
                </a:highlight>
                <a:latin typeface="Arial"/>
                <a:ea typeface="Arial"/>
              </a:rPr>
              <a:t>The common pin is connected to the GND and each data pin is connected to VCC through a switch. When a switch is pressed, the corresponding LED will be forward biased, and the segment will light up. On the right side, you can see the simplified diagram of a seven-segment display.</a:t>
            </a:r>
            <a:endParaRPr lang="en-IN" sz="17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Common Anode (CA) display</a:t>
            </a:r>
            <a:endParaRPr lang="en-IN" sz="3000" b="0" strike="noStrike" spc="-1">
              <a:solidFill>
                <a:srgbClr val="000000"/>
              </a:solidFill>
              <a:latin typeface="Arial"/>
            </a:endParaRPr>
          </a:p>
          <a:p>
            <a:pPr>
              <a:lnSpc>
                <a:spcPct val="100000"/>
              </a:lnSpc>
              <a:buNone/>
              <a:tabLst>
                <a:tab pos="0" algn="l"/>
              </a:tabLst>
            </a:pPr>
            <a:endParaRPr lang="en-IN" sz="3000" b="0" strike="noStrike" spc="-1">
              <a:solidFill>
                <a:srgbClr val="000000"/>
              </a:solidFill>
              <a:latin typeface="Arial"/>
            </a:endParaRPr>
          </a:p>
        </p:txBody>
      </p:sp>
      <p:sp>
        <p:nvSpPr>
          <p:cNvPr id="515" name="Google Shape;614;p96"/>
          <p:cNvSpPr/>
          <p:nvPr/>
        </p:nvSpPr>
        <p:spPr>
          <a:xfrm>
            <a:off x="5511240" y="80280"/>
            <a:ext cx="3573720" cy="4848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700" b="0" strike="noStrike" spc="-1">
                <a:solidFill>
                  <a:srgbClr val="5E2B97"/>
                </a:solidFill>
                <a:latin typeface="Arial"/>
                <a:ea typeface="Arial"/>
              </a:rPr>
              <a:t>In a Common Anode (CA) display, all the anodes of the LEDs are connected together to the common pin. This common pin is then connected to the positive rail of the circuit. The individual LEDs can be activated by applying a low pulse or a logic 0 signal to the corresponding pin.</a:t>
            </a:r>
            <a:endParaRPr lang="en-IN" sz="1700" b="0" strike="noStrike" spc="-1">
              <a:latin typeface="Arial"/>
            </a:endParaRPr>
          </a:p>
          <a:p>
            <a:pPr>
              <a:lnSpc>
                <a:spcPct val="100000"/>
              </a:lnSpc>
              <a:buNone/>
              <a:tabLst>
                <a:tab pos="0" algn="l"/>
              </a:tabLst>
            </a:pPr>
            <a:r>
              <a:rPr lang="en" sz="1700" b="0" strike="noStrike" spc="-1">
                <a:solidFill>
                  <a:srgbClr val="5E2B97"/>
                </a:solidFill>
                <a:latin typeface="Arial"/>
                <a:ea typeface="Arial"/>
              </a:rPr>
              <a:t>The common pin is connected to the VCC and each data pin is connected to GND through a switch. When a switch is pressed, the corresponding LED will be forward biased, and the segment will light up. On the right side, you can see the simplified diagram of a seven-segment display.</a:t>
            </a:r>
            <a:endParaRPr lang="en-IN" sz="1700" b="0" strike="noStrike" spc="-1">
              <a:latin typeface="Arial"/>
            </a:endParaRPr>
          </a:p>
        </p:txBody>
      </p:sp>
      <p:pic>
        <p:nvPicPr>
          <p:cNvPr id="516" name="Google Shape;615;p96"/>
          <p:cNvPicPr/>
          <p:nvPr/>
        </p:nvPicPr>
        <p:blipFill>
          <a:blip r:embed="rId2"/>
          <a:srcRect l="5165" t="9751" r="11061"/>
          <a:stretch/>
        </p:blipFill>
        <p:spPr>
          <a:xfrm>
            <a:off x="0" y="942120"/>
            <a:ext cx="5416920" cy="3890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87120" y="5472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Displaying Numbers </a:t>
            </a:r>
            <a:endParaRPr lang="en-IN" sz="3000" b="0" strike="noStrike" spc="-1">
              <a:solidFill>
                <a:srgbClr val="000000"/>
              </a:solidFill>
              <a:latin typeface="Arial"/>
            </a:endParaRPr>
          </a:p>
        </p:txBody>
      </p:sp>
      <p:sp>
        <p:nvSpPr>
          <p:cNvPr id="518" name="Google Shape;621;p97"/>
          <p:cNvSpPr/>
          <p:nvPr/>
        </p:nvSpPr>
        <p:spPr>
          <a:xfrm>
            <a:off x="402120" y="609120"/>
            <a:ext cx="8438400" cy="1707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5E2B97"/>
                </a:solidFill>
                <a:latin typeface="Arial"/>
                <a:ea typeface="Arial"/>
              </a:rPr>
              <a:t>To display a number or pattern, we must activate the corresponding pins with the appropriate signal, i.e. for Common Cathode display Logic 0 or LOW and for Common Anode display Logic 1 or HIGH. By this method, we can display various digits from 0 to 9. Here is the character map for each character.</a:t>
            </a:r>
            <a:endParaRPr lang="en-IN" sz="2000" b="0" strike="noStrike" spc="-1">
              <a:latin typeface="Arial"/>
            </a:endParaRPr>
          </a:p>
        </p:txBody>
      </p:sp>
      <p:pic>
        <p:nvPicPr>
          <p:cNvPr id="519" name="Google Shape;622;p97"/>
          <p:cNvPicPr/>
          <p:nvPr/>
        </p:nvPicPr>
        <p:blipFill>
          <a:blip r:embed="rId2"/>
          <a:stretch/>
        </p:blipFill>
        <p:spPr>
          <a:xfrm>
            <a:off x="15840" y="2571840"/>
            <a:ext cx="9056520" cy="1401120"/>
          </a:xfrm>
          <a:prstGeom prst="rect">
            <a:avLst/>
          </a:prstGeom>
          <a:ln w="0">
            <a:noFill/>
          </a:ln>
        </p:spPr>
      </p:pic>
      <p:sp>
        <p:nvSpPr>
          <p:cNvPr id="520" name="Google Shape;623;p97"/>
          <p:cNvSpPr/>
          <p:nvPr/>
        </p:nvSpPr>
        <p:spPr>
          <a:xfrm>
            <a:off x="284040" y="4340520"/>
            <a:ext cx="8520120" cy="396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400" b="0" strike="noStrike" spc="-1">
                <a:solidFill>
                  <a:srgbClr val="000000"/>
                </a:solidFill>
                <a:latin typeface="Arial"/>
                <a:ea typeface="Arial"/>
              </a:rPr>
              <a:t>https://circuitdigest.com/sites/default/files/inlineimages/u4/Seven-Segment-Display-Working.mp4</a:t>
            </a:r>
            <a:endParaRPr lang="en-IN"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311760" y="4449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Introduction </a:t>
            </a:r>
            <a:endParaRPr lang="en-IN" sz="3000" b="0" strike="noStrike" spc="-1">
              <a:solidFill>
                <a:srgbClr val="000000"/>
              </a:solidFill>
              <a:latin typeface="Arial"/>
            </a:endParaRPr>
          </a:p>
        </p:txBody>
      </p:sp>
      <p:pic>
        <p:nvPicPr>
          <p:cNvPr id="321" name="Google Shape;128;p21"/>
          <p:cNvPicPr/>
          <p:nvPr/>
        </p:nvPicPr>
        <p:blipFill>
          <a:blip r:embed="rId2"/>
          <a:stretch/>
        </p:blipFill>
        <p:spPr>
          <a:xfrm>
            <a:off x="286920" y="0"/>
            <a:ext cx="8569800" cy="5142960"/>
          </a:xfrm>
          <a:prstGeom prst="rect">
            <a:avLst/>
          </a:prstGeom>
          <a:ln w="0">
            <a:noFill/>
          </a:ln>
        </p:spPr>
      </p:pic>
      <p:sp>
        <p:nvSpPr>
          <p:cNvPr id="322" name="PlaceHolder 2"/>
          <p:cNvSpPr>
            <a:spLocks noGrp="1"/>
          </p:cNvSpPr>
          <p:nvPr>
            <p:ph type="title"/>
          </p:nvPr>
        </p:nvSpPr>
        <p:spPr>
          <a:xfrm>
            <a:off x="73080" y="35316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The front</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231480" y="10044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Displaying Numbers</a:t>
            </a:r>
            <a:endParaRPr lang="en-IN" sz="3000" b="0" strike="noStrike" spc="-1">
              <a:solidFill>
                <a:srgbClr val="000000"/>
              </a:solidFill>
              <a:latin typeface="Arial"/>
            </a:endParaRPr>
          </a:p>
        </p:txBody>
      </p:sp>
      <p:pic>
        <p:nvPicPr>
          <p:cNvPr id="522" name="Google Shape;629;p98"/>
          <p:cNvPicPr/>
          <p:nvPr/>
        </p:nvPicPr>
        <p:blipFill>
          <a:blip r:embed="rId2"/>
          <a:stretch/>
        </p:blipFill>
        <p:spPr>
          <a:xfrm>
            <a:off x="298800" y="723960"/>
            <a:ext cx="8379360" cy="3921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96840" y="123480"/>
            <a:ext cx="396576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pic>
        <p:nvPicPr>
          <p:cNvPr id="524" name="Google Shape;635;p99"/>
          <p:cNvPicPr/>
          <p:nvPr/>
        </p:nvPicPr>
        <p:blipFill>
          <a:blip r:embed="rId2"/>
          <a:stretch/>
        </p:blipFill>
        <p:spPr>
          <a:xfrm>
            <a:off x="4197240" y="0"/>
            <a:ext cx="4888800" cy="5143320"/>
          </a:xfrm>
          <a:prstGeom prst="rect">
            <a:avLst/>
          </a:prstGeom>
          <a:ln w="0">
            <a:noFill/>
          </a:ln>
        </p:spPr>
      </p:pic>
      <p:sp>
        <p:nvSpPr>
          <p:cNvPr id="525" name="Google Shape;636;p99"/>
          <p:cNvSpPr/>
          <p:nvPr/>
        </p:nvSpPr>
        <p:spPr>
          <a:xfrm>
            <a:off x="231480" y="1182600"/>
            <a:ext cx="3559320" cy="2194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200" b="0" strike="noStrike" spc="-1">
                <a:solidFill>
                  <a:srgbClr val="5E2B97"/>
                </a:solidFill>
                <a:latin typeface="Arial"/>
                <a:ea typeface="Arial"/>
              </a:rPr>
              <a:t>Even though the seven-segments are designed to display numbers, we can also display alphabets using them. Here is the truth table for the alphabet.</a:t>
            </a:r>
            <a:endParaRPr lang="en-IN"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162360" y="5472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Connecting with Arduino</a:t>
            </a:r>
            <a:endParaRPr lang="en-IN" sz="3000" b="0" strike="noStrike" spc="-1">
              <a:solidFill>
                <a:srgbClr val="000000"/>
              </a:solidFill>
              <a:latin typeface="Arial"/>
            </a:endParaRPr>
          </a:p>
        </p:txBody>
      </p:sp>
      <p:pic>
        <p:nvPicPr>
          <p:cNvPr id="527" name="Google Shape;642;p100"/>
          <p:cNvPicPr/>
          <p:nvPr/>
        </p:nvPicPr>
        <p:blipFill>
          <a:blip r:embed="rId2"/>
          <a:stretch/>
        </p:blipFill>
        <p:spPr>
          <a:xfrm>
            <a:off x="60480" y="678240"/>
            <a:ext cx="6012720" cy="3879000"/>
          </a:xfrm>
          <a:prstGeom prst="rect">
            <a:avLst/>
          </a:prstGeom>
          <a:ln w="0">
            <a:noFill/>
          </a:ln>
        </p:spPr>
      </p:pic>
      <p:sp>
        <p:nvSpPr>
          <p:cNvPr id="528" name="Google Shape;643;p100"/>
          <p:cNvSpPr/>
          <p:nvPr/>
        </p:nvSpPr>
        <p:spPr>
          <a:xfrm>
            <a:off x="6073560" y="54720"/>
            <a:ext cx="2999520" cy="4848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700" b="0" strike="noStrike" spc="-1">
                <a:solidFill>
                  <a:srgbClr val="5E2B97"/>
                </a:solidFill>
                <a:latin typeface="Arial"/>
                <a:ea typeface="Arial"/>
              </a:rPr>
              <a:t>Connect either of the common pins (seven-segment pin 3 or 8) to the ground. And connect the rest of the pins to D2 to D9 of the Arduino through a current limiting resistor, as per the connection diagram. Just like driving an LED, it is preferable to use these current limiting resistors to increase the display life. Choose these values depending on the display colour and size. Here we will be using a 330 ohms resistor which will provide around 10mA current for the LEDs.</a:t>
            </a:r>
            <a:endParaRPr lang="en-IN" sz="17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59040" y="1788480"/>
            <a:ext cx="2076120" cy="1955160"/>
          </a:xfrm>
          <a:prstGeom prst="rect">
            <a:avLst/>
          </a:prstGeom>
          <a:noFill/>
          <a:ln w="0">
            <a:noFill/>
          </a:ln>
        </p:spPr>
        <p:txBody>
          <a:bodyPr tIns="91440" bIns="91440" anchor="ctr">
            <a:normAutofit fontScale="90000"/>
          </a:bodyPr>
          <a:lstStyle/>
          <a:p>
            <a:pPr algn="ctr">
              <a:lnSpc>
                <a:spcPct val="100000"/>
              </a:lnSpc>
              <a:buNone/>
              <a:tabLst>
                <a:tab pos="0" algn="l"/>
              </a:tabLst>
            </a:pPr>
            <a:r>
              <a:rPr lang="en" sz="3000" b="1" strike="noStrike" spc="-1">
                <a:solidFill>
                  <a:srgbClr val="000000"/>
                </a:solidFill>
                <a:latin typeface="Raleway"/>
                <a:ea typeface="Raleway"/>
              </a:rPr>
              <a:t>7 segment LED display circuit</a:t>
            </a:r>
            <a:endParaRPr lang="en-IN" sz="3000" b="0" strike="noStrike" spc="-1">
              <a:solidFill>
                <a:srgbClr val="000000"/>
              </a:solidFill>
              <a:latin typeface="Arial"/>
            </a:endParaRPr>
          </a:p>
        </p:txBody>
      </p:sp>
      <p:pic>
        <p:nvPicPr>
          <p:cNvPr id="530" name="Google Shape;649;p101"/>
          <p:cNvPicPr/>
          <p:nvPr/>
        </p:nvPicPr>
        <p:blipFill>
          <a:blip r:embed="rId2"/>
          <a:stretch/>
        </p:blipFill>
        <p:spPr>
          <a:xfrm>
            <a:off x="2204640" y="0"/>
            <a:ext cx="6939000" cy="5199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sp>
        <p:nvSpPr>
          <p:cNvPr id="532" name="Google Shape;655;p102"/>
          <p:cNvSpPr/>
          <p:nvPr/>
        </p:nvSpPr>
        <p:spPr>
          <a:xfrm>
            <a:off x="231480" y="838800"/>
            <a:ext cx="8735400" cy="3383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marL="457200" indent="-361800">
              <a:lnSpc>
                <a:spcPct val="100000"/>
              </a:lnSpc>
              <a:buClr>
                <a:srgbClr val="5E2B97"/>
              </a:buClr>
              <a:buFont typeface="Arial"/>
              <a:buChar char="●"/>
            </a:pPr>
            <a:r>
              <a:rPr lang="en" sz="2100" b="0" strike="noStrike" spc="-1">
                <a:solidFill>
                  <a:srgbClr val="5E2B97"/>
                </a:solidFill>
                <a:latin typeface="Arial"/>
                <a:ea typeface="Arial"/>
              </a:rPr>
              <a:t>Install several Arduino libraries and these can be done directly via the library manager. </a:t>
            </a:r>
            <a:endParaRPr lang="en-IN" sz="2100" b="0" strike="noStrike" spc="-1">
              <a:latin typeface="Arial"/>
            </a:endParaRPr>
          </a:p>
          <a:p>
            <a:pPr marL="457200" indent="-361800">
              <a:lnSpc>
                <a:spcPct val="100000"/>
              </a:lnSpc>
              <a:buClr>
                <a:srgbClr val="5E2B97"/>
              </a:buClr>
              <a:buFont typeface="Arial"/>
              <a:buChar char="●"/>
            </a:pPr>
            <a:r>
              <a:rPr lang="en" sz="2100" b="0" strike="noStrike" spc="-1">
                <a:solidFill>
                  <a:srgbClr val="5E2B97"/>
                </a:solidFill>
                <a:latin typeface="Arial"/>
                <a:ea typeface="Arial"/>
              </a:rPr>
              <a:t>To install the libraries, navigate to the Arduino IDE &gt; Sketch &gt; Include Library &gt; Manage Libraries… Wait for the Library Manager to download the libraries index and update the list of installed libraries. </a:t>
            </a:r>
            <a:endParaRPr lang="en-IN" sz="2100" b="0" strike="noStrike" spc="-1">
              <a:latin typeface="Arial"/>
            </a:endParaRPr>
          </a:p>
          <a:p>
            <a:pPr marL="457200" indent="-361800">
              <a:lnSpc>
                <a:spcPct val="100000"/>
              </a:lnSpc>
              <a:buClr>
                <a:srgbClr val="5E2B97"/>
              </a:buClr>
              <a:buFont typeface="Arial"/>
              <a:buChar char="●"/>
            </a:pPr>
            <a:r>
              <a:rPr lang="en" sz="2100" b="0" strike="noStrike" spc="-1">
                <a:solidFill>
                  <a:srgbClr val="5E2B97"/>
                </a:solidFill>
                <a:latin typeface="Arial"/>
                <a:ea typeface="Arial"/>
              </a:rPr>
              <a:t>Then search for SevSeg and install the SevSeg library by Dean Reading.</a:t>
            </a:r>
            <a:endParaRPr lang="en-IN" sz="2100" b="0" strike="noStrike" spc="-1">
              <a:latin typeface="Arial"/>
            </a:endParaRPr>
          </a:p>
          <a:p>
            <a:pPr marL="457200" indent="-361800">
              <a:lnSpc>
                <a:spcPct val="100000"/>
              </a:lnSpc>
              <a:buClr>
                <a:srgbClr val="5E2B97"/>
              </a:buClr>
              <a:buFont typeface="Arial"/>
              <a:buChar char="●"/>
            </a:pPr>
            <a:r>
              <a:rPr lang="en" sz="2100" b="0" strike="noStrike" spc="-1">
                <a:solidFill>
                  <a:srgbClr val="5E2B97"/>
                </a:solidFill>
                <a:latin typeface="Arial"/>
                <a:ea typeface="Arial"/>
              </a:rPr>
              <a:t>Once you have installed the library, create a new sketch and copy our Arduino example code to it.</a:t>
            </a:r>
            <a:endParaRPr lang="en-IN" sz="2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231480" y="0"/>
            <a:ext cx="8861760" cy="1159920"/>
          </a:xfrm>
          <a:prstGeom prst="rect">
            <a:avLst/>
          </a:prstGeom>
          <a:noFill/>
          <a:ln w="0">
            <a:noFill/>
          </a:ln>
        </p:spPr>
        <p:txBody>
          <a:bodyPr tIns="91440" bIns="91440" anchor="t">
            <a:normAutofit/>
          </a:bodyPr>
          <a:lstStyle/>
          <a:p>
            <a:pPr>
              <a:lnSpc>
                <a:spcPct val="100000"/>
              </a:lnSpc>
              <a:buNone/>
              <a:tabLst>
                <a:tab pos="0" algn="l"/>
              </a:tabLst>
            </a:pPr>
            <a:r>
              <a:rPr lang="en" sz="3000" b="1" strike="noStrike" spc="-1">
                <a:solidFill>
                  <a:srgbClr val="000000"/>
                </a:solidFill>
                <a:latin typeface="Raleway"/>
                <a:ea typeface="Raleway"/>
              </a:rPr>
              <a:t>7 segment LED display </a:t>
            </a:r>
            <a:endParaRPr lang="en-IN" sz="3000" b="0" strike="noStrike" spc="-1">
              <a:solidFill>
                <a:srgbClr val="000000"/>
              </a:solidFill>
              <a:latin typeface="Arial"/>
            </a:endParaRPr>
          </a:p>
          <a:p>
            <a:pPr>
              <a:lnSpc>
                <a:spcPct val="100000"/>
              </a:lnSpc>
              <a:buNone/>
              <a:tabLst>
                <a:tab pos="0" algn="l"/>
              </a:tabLst>
            </a:pPr>
            <a:r>
              <a:rPr lang="en" sz="3000" b="1" strike="noStrike" spc="-1">
                <a:solidFill>
                  <a:srgbClr val="000000"/>
                </a:solidFill>
                <a:latin typeface="Raleway"/>
                <a:ea typeface="Raleway"/>
              </a:rPr>
              <a:t>- count from 0-9 and reset back to 0</a:t>
            </a:r>
            <a:endParaRPr lang="en-IN" sz="3000" b="0" strike="noStrike" spc="-1">
              <a:solidFill>
                <a:srgbClr val="000000"/>
              </a:solidFill>
              <a:latin typeface="Arial"/>
            </a:endParaRPr>
          </a:p>
        </p:txBody>
      </p:sp>
      <p:pic>
        <p:nvPicPr>
          <p:cNvPr id="534" name="Google Shape;661;p103"/>
          <p:cNvPicPr/>
          <p:nvPr/>
        </p:nvPicPr>
        <p:blipFill>
          <a:blip r:embed="rId2"/>
          <a:stretch/>
        </p:blipFill>
        <p:spPr>
          <a:xfrm>
            <a:off x="101880" y="1074240"/>
            <a:ext cx="8939880" cy="406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59040" y="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Explanation of the sketch</a:t>
            </a:r>
            <a:endParaRPr lang="en-IN" sz="3000" b="0" strike="noStrike" spc="-1">
              <a:solidFill>
                <a:srgbClr val="000000"/>
              </a:solidFill>
              <a:latin typeface="Arial"/>
            </a:endParaRPr>
          </a:p>
        </p:txBody>
      </p:sp>
      <p:sp>
        <p:nvSpPr>
          <p:cNvPr id="536" name="Google Shape;667;p104"/>
          <p:cNvSpPr/>
          <p:nvPr/>
        </p:nvSpPr>
        <p:spPr>
          <a:xfrm>
            <a:off x="0" y="551160"/>
            <a:ext cx="8907480" cy="4524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900" b="0" strike="noStrike" spc="-1">
                <a:solidFill>
                  <a:srgbClr val="5E2B97"/>
                </a:solidFill>
                <a:latin typeface="Arial"/>
                <a:ea typeface="Arial"/>
              </a:rPr>
              <a:t>In the setup() function we  initialize the SevSeg library. To initialize the library the following variables are used.</a:t>
            </a:r>
            <a:endParaRPr lang="en-IN" sz="1900" b="0" strike="noStrike" spc="-1">
              <a:latin typeface="Arial"/>
            </a:endParaRPr>
          </a:p>
          <a:p>
            <a:pPr marL="457200" indent="-349200">
              <a:lnSpc>
                <a:spcPct val="100000"/>
              </a:lnSpc>
              <a:buClr>
                <a:srgbClr val="5E2B97"/>
              </a:buClr>
              <a:buFont typeface="Arial"/>
              <a:buAutoNum type="arabicPeriod"/>
              <a:tabLst>
                <a:tab pos="0" algn="l"/>
              </a:tabLst>
            </a:pPr>
            <a:r>
              <a:rPr lang="en" sz="1900" b="0" strike="noStrike" spc="-1">
                <a:solidFill>
                  <a:srgbClr val="5E2B97"/>
                </a:solidFill>
                <a:latin typeface="Arial"/>
                <a:ea typeface="Arial"/>
              </a:rPr>
              <a:t>The first one is </a:t>
            </a:r>
            <a:r>
              <a:rPr lang="en" sz="1900" b="0" u="sng" strike="noStrike" spc="-1">
                <a:solidFill>
                  <a:srgbClr val="5E2B97"/>
                </a:solidFill>
                <a:uFillTx/>
                <a:latin typeface="Arial"/>
                <a:ea typeface="Arial"/>
              </a:rPr>
              <a:t>numDIgits;</a:t>
            </a:r>
            <a:r>
              <a:rPr lang="en" sz="1900" b="0" strike="noStrike" spc="-1">
                <a:solidFill>
                  <a:srgbClr val="5E2B97"/>
                </a:solidFill>
                <a:latin typeface="Arial"/>
                <a:ea typeface="Arial"/>
              </a:rPr>
              <a:t> this variable indicates the </a:t>
            </a:r>
            <a:r>
              <a:rPr lang="en" sz="1900" b="0" u="sng" strike="noStrike" spc="-1">
                <a:solidFill>
                  <a:srgbClr val="5E2B97"/>
                </a:solidFill>
                <a:uFillTx/>
                <a:latin typeface="Arial"/>
                <a:ea typeface="Arial"/>
              </a:rPr>
              <a:t>number of displays</a:t>
            </a:r>
            <a:r>
              <a:rPr lang="en" sz="1900" b="0" strike="noStrike" spc="-1">
                <a:solidFill>
                  <a:srgbClr val="5E2B97"/>
                </a:solidFill>
                <a:latin typeface="Arial"/>
                <a:ea typeface="Arial"/>
              </a:rPr>
              <a:t> connected. In this example only one display is used, so this variable is 1.</a:t>
            </a:r>
            <a:endParaRPr lang="en-IN" sz="1900" b="0" strike="noStrike" spc="-1">
              <a:latin typeface="Arial"/>
            </a:endParaRPr>
          </a:p>
          <a:p>
            <a:pPr marL="457200" indent="-349200">
              <a:lnSpc>
                <a:spcPct val="100000"/>
              </a:lnSpc>
              <a:buClr>
                <a:srgbClr val="5E2B97"/>
              </a:buClr>
              <a:buFont typeface="Arial"/>
              <a:buAutoNum type="arabicPeriod"/>
              <a:tabLst>
                <a:tab pos="0" algn="l"/>
              </a:tabLst>
            </a:pPr>
            <a:r>
              <a:rPr lang="en" sz="1900" b="0" strike="noStrike" spc="-1">
                <a:solidFill>
                  <a:srgbClr val="5E2B97"/>
                </a:solidFill>
                <a:latin typeface="Arial"/>
                <a:ea typeface="Arial"/>
              </a:rPr>
              <a:t>The second variable is </a:t>
            </a:r>
            <a:r>
              <a:rPr lang="en" sz="1900" b="0" u="sng" strike="noStrike" spc="-1">
                <a:solidFill>
                  <a:srgbClr val="5E2B97"/>
                </a:solidFill>
                <a:uFillTx/>
                <a:latin typeface="Arial"/>
                <a:ea typeface="Arial"/>
              </a:rPr>
              <a:t>digitPins</a:t>
            </a:r>
            <a:r>
              <a:rPr lang="en" sz="1900" b="0" strike="noStrike" spc="-1">
                <a:solidFill>
                  <a:srgbClr val="5E2B97"/>
                </a:solidFill>
                <a:latin typeface="Arial"/>
                <a:ea typeface="Arial"/>
              </a:rPr>
              <a:t>; this variable represents the </a:t>
            </a:r>
            <a:r>
              <a:rPr lang="en" sz="1900" b="0" u="sng" strike="noStrike" spc="-1">
                <a:solidFill>
                  <a:srgbClr val="5E2B97"/>
                </a:solidFill>
                <a:uFillTx/>
                <a:latin typeface="Arial"/>
                <a:ea typeface="Arial"/>
              </a:rPr>
              <a:t>Arduino pins connected to the common pins of multi-segment displays</a:t>
            </a:r>
            <a:r>
              <a:rPr lang="en" sz="1900" b="0" strike="noStrike" spc="-1">
                <a:solidFill>
                  <a:srgbClr val="5E2B97"/>
                </a:solidFill>
                <a:latin typeface="Arial"/>
                <a:ea typeface="Arial"/>
              </a:rPr>
              <a:t>. Since there is only one segment display, we connect the common pin to the ground, and leave this blank.</a:t>
            </a:r>
            <a:endParaRPr lang="en-IN" sz="1900" b="0" strike="noStrike" spc="-1">
              <a:latin typeface="Arial"/>
            </a:endParaRPr>
          </a:p>
          <a:p>
            <a:pPr marL="457200" indent="-349200">
              <a:lnSpc>
                <a:spcPct val="100000"/>
              </a:lnSpc>
              <a:buClr>
                <a:srgbClr val="5E2B97"/>
              </a:buClr>
              <a:buFont typeface="Arial"/>
              <a:buAutoNum type="arabicPeriod"/>
              <a:tabLst>
                <a:tab pos="0" algn="l"/>
              </a:tabLst>
            </a:pPr>
            <a:r>
              <a:rPr lang="en" sz="1900" b="0" strike="noStrike" spc="-1">
                <a:solidFill>
                  <a:srgbClr val="5E2B97"/>
                </a:solidFill>
                <a:latin typeface="Arial"/>
                <a:ea typeface="Arial"/>
              </a:rPr>
              <a:t>The </a:t>
            </a:r>
            <a:r>
              <a:rPr lang="en" sz="1900" b="0" u="sng" strike="noStrike" spc="-1">
                <a:solidFill>
                  <a:srgbClr val="5E2B97"/>
                </a:solidFill>
                <a:uFillTx/>
                <a:latin typeface="Arial"/>
                <a:ea typeface="Arial"/>
              </a:rPr>
              <a:t>Variable segmentPins</a:t>
            </a:r>
            <a:r>
              <a:rPr lang="en" sz="1900" b="0" strike="noStrike" spc="-1">
                <a:solidFill>
                  <a:srgbClr val="5E2B97"/>
                </a:solidFill>
                <a:latin typeface="Arial"/>
                <a:ea typeface="Arial"/>
              </a:rPr>
              <a:t>; contain the Arduino pin numbers to which the segment pins are connected. The pin connection is in the following order a, b, c, d, e, f, g, dp.</a:t>
            </a:r>
            <a:endParaRPr lang="en-IN" sz="1900" b="0" strike="noStrike" spc="-1">
              <a:latin typeface="Arial"/>
            </a:endParaRPr>
          </a:p>
          <a:p>
            <a:pPr marL="457200" indent="-349200">
              <a:lnSpc>
                <a:spcPct val="100000"/>
              </a:lnSpc>
              <a:buClr>
                <a:srgbClr val="5E2B97"/>
              </a:buClr>
              <a:buFont typeface="Arial"/>
              <a:buAutoNum type="arabicPeriod"/>
              <a:tabLst>
                <a:tab pos="0" algn="l"/>
              </a:tabLst>
            </a:pPr>
            <a:r>
              <a:rPr lang="en" sz="1900" b="0" u="sng" strike="noStrike" spc="-1">
                <a:solidFill>
                  <a:srgbClr val="5E2B97"/>
                </a:solidFill>
                <a:uFillTx/>
                <a:latin typeface="Arial"/>
                <a:ea typeface="Arial"/>
              </a:rPr>
              <a:t>displayType</a:t>
            </a:r>
            <a:r>
              <a:rPr lang="en" sz="1900" b="0" strike="noStrike" spc="-1">
                <a:solidFill>
                  <a:srgbClr val="5E2B97"/>
                </a:solidFill>
                <a:latin typeface="Arial"/>
                <a:ea typeface="Arial"/>
              </a:rPr>
              <a:t> indicates the display type, whether common anode or common cathode.</a:t>
            </a:r>
            <a:endParaRPr lang="en-IN" sz="1900" b="0" strike="noStrike" spc="-1">
              <a:latin typeface="Arial"/>
            </a:endParaRPr>
          </a:p>
          <a:p>
            <a:pPr marL="457200" indent="-349200">
              <a:lnSpc>
                <a:spcPct val="100000"/>
              </a:lnSpc>
              <a:buClr>
                <a:srgbClr val="5E2B97"/>
              </a:buClr>
              <a:buFont typeface="Arial"/>
              <a:buAutoNum type="arabicPeriod"/>
              <a:tabLst>
                <a:tab pos="0" algn="l"/>
              </a:tabLst>
            </a:pPr>
            <a:r>
              <a:rPr lang="en" sz="1900" b="0" strike="noStrike" spc="-1">
                <a:solidFill>
                  <a:srgbClr val="5E2B97"/>
                </a:solidFill>
                <a:latin typeface="Arial"/>
                <a:ea typeface="Arial"/>
              </a:rPr>
              <a:t>And the </a:t>
            </a:r>
            <a:r>
              <a:rPr lang="en" sz="1900" b="0" u="sng" strike="noStrike" spc="-1">
                <a:solidFill>
                  <a:srgbClr val="5E2B97"/>
                </a:solidFill>
                <a:uFillTx/>
                <a:latin typeface="Arial"/>
                <a:ea typeface="Arial"/>
              </a:rPr>
              <a:t>resisitorsOnSegment</a:t>
            </a:r>
            <a:r>
              <a:rPr lang="en" sz="1900" b="0" strike="noStrike" spc="-1">
                <a:solidFill>
                  <a:srgbClr val="5E2B97"/>
                </a:solidFill>
                <a:latin typeface="Arial"/>
                <a:ea typeface="Arial"/>
              </a:rPr>
              <a:t> indicates whether the current limiting resistors are connected to the segment pins or the common pin.</a:t>
            </a:r>
            <a:endParaRPr lang="en-IN" sz="1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60840" y="0"/>
            <a:ext cx="90223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Explanation of the sketch</a:t>
            </a:r>
            <a:endParaRPr lang="en-IN" sz="3000" b="0" strike="noStrike" spc="-1">
              <a:solidFill>
                <a:srgbClr val="000000"/>
              </a:solidFill>
              <a:latin typeface="Arial"/>
            </a:endParaRPr>
          </a:p>
        </p:txBody>
      </p:sp>
      <p:pic>
        <p:nvPicPr>
          <p:cNvPr id="538" name="Google Shape;673;p105"/>
          <p:cNvPicPr/>
          <p:nvPr/>
        </p:nvPicPr>
        <p:blipFill>
          <a:blip r:embed="rId2"/>
          <a:srcRect t="1865"/>
          <a:stretch/>
        </p:blipFill>
        <p:spPr>
          <a:xfrm>
            <a:off x="116280" y="609120"/>
            <a:ext cx="4821840" cy="4312080"/>
          </a:xfrm>
          <a:prstGeom prst="rect">
            <a:avLst/>
          </a:prstGeom>
          <a:ln w="0">
            <a:noFill/>
          </a:ln>
        </p:spPr>
      </p:pic>
      <p:sp>
        <p:nvSpPr>
          <p:cNvPr id="539" name="Google Shape;674;p105"/>
          <p:cNvSpPr/>
          <p:nvPr/>
        </p:nvSpPr>
        <p:spPr>
          <a:xfrm>
            <a:off x="5032080" y="1321200"/>
            <a:ext cx="3868920" cy="29275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2000" b="0" strike="noStrike" spc="-1">
                <a:solidFill>
                  <a:srgbClr val="5E2B97"/>
                </a:solidFill>
                <a:latin typeface="Arial"/>
                <a:ea typeface="Arial"/>
              </a:rPr>
              <a:t>In the loop function, the variable 'i' is counting from 0-9 and displays this value with help of </a:t>
            </a:r>
            <a:r>
              <a:rPr lang="en" sz="2000" b="0" u="sng" strike="noStrike" spc="-1">
                <a:solidFill>
                  <a:srgbClr val="5E2B97"/>
                </a:solidFill>
                <a:uFillTx/>
                <a:latin typeface="Arial"/>
                <a:ea typeface="Arial"/>
              </a:rPr>
              <a:t>setNumber and refreshDisplay function. </a:t>
            </a:r>
            <a:endParaRPr lang="en-IN" sz="2000" b="0" strike="noStrike" spc="-1">
              <a:latin typeface="Arial"/>
            </a:endParaRPr>
          </a:p>
          <a:p>
            <a:pPr>
              <a:lnSpc>
                <a:spcPct val="100000"/>
              </a:lnSpc>
              <a:buNone/>
              <a:tabLst>
                <a:tab pos="0" algn="l"/>
              </a:tabLst>
            </a:pPr>
            <a:r>
              <a:rPr lang="en" sz="2000" b="0" strike="noStrike" spc="-1">
                <a:solidFill>
                  <a:srgbClr val="5E2B97"/>
                </a:solidFill>
                <a:latin typeface="Arial"/>
                <a:ea typeface="Arial"/>
              </a:rPr>
              <a:t>The counting interval is set to 1 second using the delay function.</a:t>
            </a:r>
            <a:endParaRPr lang="en-IN" sz="2000" b="0" strike="noStrike" spc="-1">
              <a:latin typeface="Arial"/>
            </a:endParaRPr>
          </a:p>
          <a:p>
            <a:pPr>
              <a:lnSpc>
                <a:spcPct val="100000"/>
              </a:lnSpc>
              <a:buNone/>
              <a:tabLst>
                <a:tab pos="0" algn="l"/>
              </a:tabLst>
            </a:pPr>
            <a:endParaRPr lang="en-IN"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495360" y="825120"/>
            <a:ext cx="2071080" cy="2635920"/>
          </a:xfrm>
          <a:prstGeom prst="rect">
            <a:avLst/>
          </a:prstGeom>
          <a:noFill/>
          <a:ln w="0">
            <a:noFill/>
          </a:ln>
        </p:spPr>
        <p:txBody>
          <a:bodyPr tIns="91440" bIns="91440" anchor="t">
            <a:normAutofit/>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pic>
        <p:nvPicPr>
          <p:cNvPr id="541" name="Google Shape;680;p106"/>
          <p:cNvPicPr/>
          <p:nvPr/>
        </p:nvPicPr>
        <p:blipFill>
          <a:blip r:embed="rId2"/>
          <a:stretch/>
        </p:blipFill>
        <p:spPr>
          <a:xfrm>
            <a:off x="2873880" y="0"/>
            <a:ext cx="5143320" cy="5143320"/>
          </a:xfrm>
          <a:prstGeom prst="rect">
            <a:avLst/>
          </a:prstGeom>
          <a:ln w="0">
            <a:noFill/>
          </a:ln>
        </p:spPr>
      </p:pic>
      <p:sp>
        <p:nvSpPr>
          <p:cNvPr id="542" name="Google Shape;681;p106"/>
          <p:cNvSpPr/>
          <p:nvPr/>
        </p:nvSpPr>
        <p:spPr>
          <a:xfrm>
            <a:off x="218160" y="4034160"/>
            <a:ext cx="2531880" cy="91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buNone/>
              <a:tabLst>
                <a:tab pos="0" algn="l"/>
              </a:tabLst>
            </a:pPr>
            <a:r>
              <a:rPr lang="en" sz="1200" b="0" strike="noStrike" spc="-1">
                <a:solidFill>
                  <a:srgbClr val="5E2B97"/>
                </a:solidFill>
                <a:latin typeface="Arial"/>
                <a:ea typeface="Arial"/>
              </a:rPr>
              <a:t>Source: https://circuitdigest.com/microcontroller-projects/interfacing-seven-segment-display-with-Arduino</a:t>
            </a:r>
            <a:endParaRPr lang="en-IN"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additive="repl">
                                        <p:cTn id="7" dur="1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231480" y="215280"/>
            <a:ext cx="8520120" cy="623160"/>
          </a:xfrm>
          <a:prstGeom prst="rect">
            <a:avLst/>
          </a:prstGeom>
          <a:noFill/>
          <a:ln w="0">
            <a:noFill/>
          </a:ln>
        </p:spPr>
        <p:txBody>
          <a:bodyPr tIns="91440" bIns="91440" anchor="t">
            <a:normAutofit fontScale="90000"/>
          </a:bodyPr>
          <a:lstStyle/>
          <a:p>
            <a:pPr>
              <a:lnSpc>
                <a:spcPct val="100000"/>
              </a:lnSpc>
              <a:buNone/>
              <a:tabLst>
                <a:tab pos="0" algn="l"/>
              </a:tabLst>
            </a:pPr>
            <a:r>
              <a:rPr lang="en" sz="3000" b="1" strike="noStrike" spc="-1">
                <a:solidFill>
                  <a:srgbClr val="000000"/>
                </a:solidFill>
                <a:latin typeface="Raleway"/>
                <a:ea typeface="Raleway"/>
              </a:rPr>
              <a:t>7 segment LED display</a:t>
            </a:r>
            <a:endParaRPr lang="en-IN" sz="3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TotalTime>
  <Words>5720</Words>
  <Application>Microsoft Office PowerPoint</Application>
  <PresentationFormat>On-screen Show (16:9)</PresentationFormat>
  <Paragraphs>410</Paragraphs>
  <Slides>103</Slides>
  <Notes>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103</vt:i4>
      </vt:variant>
    </vt:vector>
  </HeadingPairs>
  <TitlesOfParts>
    <vt:vector size="124" baseType="lpstr">
      <vt:lpstr>ＭＳ Ｐゴシック</vt:lpstr>
      <vt:lpstr>Arial</vt:lpstr>
      <vt:lpstr>Calibri</vt:lpstr>
      <vt:lpstr>Calibri Light</vt:lpstr>
      <vt:lpstr>Courier</vt:lpstr>
      <vt:lpstr>DejaVu Sans</vt:lpstr>
      <vt:lpstr>Lucida Grande</vt:lpstr>
      <vt:lpstr>Raleway</vt:lpstr>
      <vt:lpstr>Roboto</vt:lpstr>
      <vt:lpstr>Source Sans Pro</vt:lpstr>
      <vt:lpstr>Symbol</vt:lpstr>
      <vt:lpstr>Times New Roman</vt:lpstr>
      <vt:lpstr>Wingdings</vt:lpstr>
      <vt:lpstr>Office Theme</vt:lpstr>
      <vt:lpstr>Office Theme</vt:lpstr>
      <vt:lpstr>Office Theme</vt:lpstr>
      <vt:lpstr>Office Theme</vt:lpstr>
      <vt:lpstr>Office Theme</vt:lpstr>
      <vt:lpstr>Office Theme</vt:lpstr>
      <vt:lpstr>Office Theme</vt:lpstr>
      <vt:lpstr>1_Office Theme</vt:lpstr>
      <vt:lpstr>INTERCONNECTIVITY- AN INTRODUCTION TO ARDUINO CONTROLLER</vt:lpstr>
      <vt:lpstr>Introduction </vt:lpstr>
      <vt:lpstr>Introduction - Micro controllers </vt:lpstr>
      <vt:lpstr>Arduino - Historical Bytes</vt:lpstr>
      <vt:lpstr>Arduino - Historical Bytes</vt:lpstr>
      <vt:lpstr>Arduino - Historical Bytes</vt:lpstr>
      <vt:lpstr>Arduino - Historical Bytes</vt:lpstr>
      <vt:lpstr>Arduino - Historical Bytes</vt:lpstr>
      <vt:lpstr>Introduction </vt:lpstr>
      <vt:lpstr>Arduino - Hardware</vt:lpstr>
      <vt:lpstr>Arduino - Features</vt:lpstr>
      <vt:lpstr>PowerPoint Presentation</vt:lpstr>
      <vt:lpstr>The back</vt:lpstr>
      <vt:lpstr> The Brains: ATmega328P microcontroller chip</vt:lpstr>
      <vt:lpstr>ATmega328P</vt:lpstr>
      <vt:lpstr>ATmega328P - Header sockets</vt:lpstr>
      <vt:lpstr>ATmega328P - Pins </vt:lpstr>
      <vt:lpstr>ATmega328P - Pins </vt:lpstr>
      <vt:lpstr>ATmega328P - PinOuts</vt:lpstr>
      <vt:lpstr>Timers in ARDUINO</vt:lpstr>
      <vt:lpstr>PowerPoint Presentation</vt:lpstr>
      <vt:lpstr>Timer  Basics</vt:lpstr>
      <vt:lpstr>Timers</vt:lpstr>
      <vt:lpstr>Timers - Pre Scalar</vt:lpstr>
      <vt:lpstr>Timers - Pre Scalar</vt:lpstr>
      <vt:lpstr>Timers</vt:lpstr>
      <vt:lpstr>Timers</vt:lpstr>
      <vt:lpstr>Timer 0</vt:lpstr>
      <vt:lpstr>Timer 0</vt:lpstr>
      <vt:lpstr>PowerPoint Presentation</vt:lpstr>
      <vt:lpstr>Timers</vt:lpstr>
      <vt:lpstr>Timer 1</vt:lpstr>
      <vt:lpstr>Timer 1</vt:lpstr>
      <vt:lpstr>Timer 1</vt:lpstr>
      <vt:lpstr>Timer 2</vt:lpstr>
      <vt:lpstr>Timer 2</vt:lpstr>
      <vt:lpstr>Post -Scaler</vt:lpstr>
      <vt:lpstr>PowerPoint Presentation</vt:lpstr>
      <vt:lpstr>PWM</vt:lpstr>
      <vt:lpstr>PWM</vt:lpstr>
      <vt:lpstr>PWM: Pulsed with modulation</vt:lpstr>
      <vt:lpstr>Arduino PWM commands</vt:lpstr>
      <vt:lpstr>PWM - A practical trial</vt:lpstr>
      <vt:lpstr>Types of Arduino Sensors - Shields</vt:lpstr>
      <vt:lpstr>Line Following Robot - Online resources</vt:lpstr>
      <vt:lpstr>LFR - Components </vt:lpstr>
      <vt:lpstr>Line Follower Robot</vt:lpstr>
      <vt:lpstr>Line Follower Robot</vt:lpstr>
      <vt:lpstr>Line Follower Robot</vt:lpstr>
      <vt:lpstr>Line Follower Robot - Movements</vt:lpstr>
      <vt:lpstr>Line Follower Robot - Moving Forward </vt:lpstr>
      <vt:lpstr>Line Follower Robot - Turning Left</vt:lpstr>
      <vt:lpstr>Line Follower Robot</vt:lpstr>
      <vt:lpstr>Line Follower Robot - Stopping</vt:lpstr>
      <vt:lpstr>Line Follower Robot</vt:lpstr>
      <vt:lpstr>LFR - Why a Motor Driver?</vt:lpstr>
      <vt:lpstr>L293D</vt:lpstr>
      <vt:lpstr>LFR - Connection of motor driver pins</vt:lpstr>
      <vt:lpstr>L293D CONNECTION</vt:lpstr>
      <vt:lpstr>LFR - Pin connection of Arduino Uno with the Motor driver</vt:lpstr>
      <vt:lpstr>Line Follower Robot -Assembly</vt:lpstr>
      <vt:lpstr>Line Follower Robot - Code</vt:lpstr>
      <vt:lpstr>Line Follower Robot - Code</vt:lpstr>
      <vt:lpstr>Line Follower Robot - Code</vt:lpstr>
      <vt:lpstr>Line Follower Robot - Code</vt:lpstr>
      <vt:lpstr>Line Follower Robot - Code</vt:lpstr>
      <vt:lpstr>GPS</vt:lpstr>
      <vt:lpstr>GPS</vt:lpstr>
      <vt:lpstr>GPS - How it works</vt:lpstr>
      <vt:lpstr>GPS - How it works</vt:lpstr>
      <vt:lpstr>GPS - How it works</vt:lpstr>
      <vt:lpstr>GPS</vt:lpstr>
      <vt:lpstr>GPS - Components needed</vt:lpstr>
      <vt:lpstr>GPS</vt:lpstr>
      <vt:lpstr>GPS</vt:lpstr>
      <vt:lpstr>GPS</vt:lpstr>
      <vt:lpstr>GPS -When not in range</vt:lpstr>
      <vt:lpstr>GPS - when within range</vt:lpstr>
      <vt:lpstr>GPS</vt:lpstr>
      <vt:lpstr>GPS</vt:lpstr>
      <vt:lpstr>GPS</vt:lpstr>
      <vt:lpstr>GPS - NMEA sentence information </vt:lpstr>
      <vt:lpstr>Interfacing Seven Segment Display with Arduino</vt:lpstr>
      <vt:lpstr>7 segment LED display</vt:lpstr>
      <vt:lpstr>7 segment LED display</vt:lpstr>
      <vt:lpstr>7 segment LED display - 2 types</vt:lpstr>
      <vt:lpstr>Common Cathode (CC) display</vt:lpstr>
      <vt:lpstr>Common Anode (CA) display </vt:lpstr>
      <vt:lpstr>Displaying Numbers </vt:lpstr>
      <vt:lpstr>Displaying Numbers</vt:lpstr>
      <vt:lpstr>7 segment LED display</vt:lpstr>
      <vt:lpstr>Connecting with Arduino</vt:lpstr>
      <vt:lpstr>7 segment LED display circuit</vt:lpstr>
      <vt:lpstr>7 segment LED display</vt:lpstr>
      <vt:lpstr>7 segment LED display  - count from 0-9 and reset back to 0</vt:lpstr>
      <vt:lpstr>Explanation of the sketch</vt:lpstr>
      <vt:lpstr>Explanation of the sketch</vt:lpstr>
      <vt:lpstr>7 segment LED display</vt:lpstr>
      <vt:lpstr>7 segment LED display</vt:lpstr>
      <vt:lpstr>7 segment LED display</vt:lpstr>
      <vt:lpstr>7 segment LED display</vt:lpstr>
      <vt:lpstr>7 segment LED display</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INTERCONNECTIVITY- AN INTRODUCTION TO ARDUINO CONTROLLER</dc:title>
  <dc:subject/>
  <dc:creator/>
  <dc:description/>
  <cp:lastModifiedBy>Admin</cp:lastModifiedBy>
  <cp:revision>3</cp:revision>
  <dcterms:modified xsi:type="dcterms:W3CDTF">2022-06-03T06:00:21Z</dcterms:modified>
  <dc:language>en-IN</dc:language>
</cp:coreProperties>
</file>